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305" r:id="rId5"/>
    <p:sldId id="300" r:id="rId6"/>
    <p:sldId id="299" r:id="rId7"/>
    <p:sldId id="302" r:id="rId8"/>
    <p:sldId id="301" r:id="rId9"/>
    <p:sldId id="306" r:id="rId10"/>
    <p:sldId id="303" r:id="rId11"/>
    <p:sldId id="304" r:id="rId12"/>
    <p:sldId id="307" r:id="rId13"/>
    <p:sldId id="308"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27"/>
  </p:normalViewPr>
  <p:slideViewPr>
    <p:cSldViewPr snapToGrid="0">
      <p:cViewPr varScale="1">
        <p:scale>
          <a:sx n="90" d="100"/>
          <a:sy n="90" d="100"/>
        </p:scale>
        <p:origin x="232"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48CB-95FD-3B12-4FDF-A8C2C332650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4C55EB-9037-7D2B-3CB4-5EB40A018F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ADE8F49-01D0-B057-380C-3071AF047E9C}"/>
              </a:ext>
            </a:extLst>
          </p:cNvPr>
          <p:cNvSpPr>
            <a:spLocks noGrp="1"/>
          </p:cNvSpPr>
          <p:nvPr>
            <p:ph type="dt" sz="half" idx="10"/>
          </p:nvPr>
        </p:nvSpPr>
        <p:spPr/>
        <p:txBody>
          <a:bodyPr/>
          <a:lstStyle/>
          <a:p>
            <a:fld id="{005655FA-6BC0-CB46-87EA-AF6E9F379226}" type="datetimeFigureOut">
              <a:rPr lang="en-US" smtClean="0"/>
              <a:t>7/7/23</a:t>
            </a:fld>
            <a:endParaRPr lang="en-US"/>
          </a:p>
        </p:txBody>
      </p:sp>
      <p:sp>
        <p:nvSpPr>
          <p:cNvPr id="5" name="Footer Placeholder 4">
            <a:extLst>
              <a:ext uri="{FF2B5EF4-FFF2-40B4-BE49-F238E27FC236}">
                <a16:creationId xmlns:a16="http://schemas.microsoft.com/office/drawing/2014/main" id="{E43A0280-E4B3-4799-07CC-8BF7A7A8B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3E2E0-5754-4BA5-D045-81739A5568EC}"/>
              </a:ext>
            </a:extLst>
          </p:cNvPr>
          <p:cNvSpPr>
            <a:spLocks noGrp="1"/>
          </p:cNvSpPr>
          <p:nvPr>
            <p:ph type="sldNum" sz="quarter" idx="12"/>
          </p:nvPr>
        </p:nvSpPr>
        <p:spPr/>
        <p:txBody>
          <a:bodyPr/>
          <a:lstStyle/>
          <a:p>
            <a:fld id="{90C8C1E3-B191-CA4E-89F8-7512992F0926}" type="slidenum">
              <a:rPr lang="en-US" smtClean="0"/>
              <a:t>‹#›</a:t>
            </a:fld>
            <a:endParaRPr lang="en-US"/>
          </a:p>
        </p:txBody>
      </p:sp>
    </p:spTree>
    <p:extLst>
      <p:ext uri="{BB962C8B-B14F-4D97-AF65-F5344CB8AC3E}">
        <p14:creationId xmlns:p14="http://schemas.microsoft.com/office/powerpoint/2010/main" val="339248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FA2F-3946-4576-678E-88223F8D142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674FFCD-FB9B-CF2B-0A2F-351F018C5D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8A2100-7AE5-41CF-3976-727F2382A726}"/>
              </a:ext>
            </a:extLst>
          </p:cNvPr>
          <p:cNvSpPr>
            <a:spLocks noGrp="1"/>
          </p:cNvSpPr>
          <p:nvPr>
            <p:ph type="dt" sz="half" idx="10"/>
          </p:nvPr>
        </p:nvSpPr>
        <p:spPr/>
        <p:txBody>
          <a:bodyPr/>
          <a:lstStyle/>
          <a:p>
            <a:fld id="{005655FA-6BC0-CB46-87EA-AF6E9F379226}" type="datetimeFigureOut">
              <a:rPr lang="en-US" smtClean="0"/>
              <a:t>7/7/23</a:t>
            </a:fld>
            <a:endParaRPr lang="en-US"/>
          </a:p>
        </p:txBody>
      </p:sp>
      <p:sp>
        <p:nvSpPr>
          <p:cNvPr id="5" name="Footer Placeholder 4">
            <a:extLst>
              <a:ext uri="{FF2B5EF4-FFF2-40B4-BE49-F238E27FC236}">
                <a16:creationId xmlns:a16="http://schemas.microsoft.com/office/drawing/2014/main" id="{055016B2-248A-B101-86A1-1D9BF6759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C9DC1-C920-1860-5250-4EC15D3937AB}"/>
              </a:ext>
            </a:extLst>
          </p:cNvPr>
          <p:cNvSpPr>
            <a:spLocks noGrp="1"/>
          </p:cNvSpPr>
          <p:nvPr>
            <p:ph type="sldNum" sz="quarter" idx="12"/>
          </p:nvPr>
        </p:nvSpPr>
        <p:spPr/>
        <p:txBody>
          <a:bodyPr/>
          <a:lstStyle/>
          <a:p>
            <a:fld id="{90C8C1E3-B191-CA4E-89F8-7512992F0926}" type="slidenum">
              <a:rPr lang="en-US" smtClean="0"/>
              <a:t>‹#›</a:t>
            </a:fld>
            <a:endParaRPr lang="en-US"/>
          </a:p>
        </p:txBody>
      </p:sp>
    </p:spTree>
    <p:extLst>
      <p:ext uri="{BB962C8B-B14F-4D97-AF65-F5344CB8AC3E}">
        <p14:creationId xmlns:p14="http://schemas.microsoft.com/office/powerpoint/2010/main" val="255651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7CB10F-5238-1A4F-969C-8DBDF5175BA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F78FC28-240E-7D52-01B3-99B0E363C53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F131F9-9C05-B839-BF28-79893544B6BD}"/>
              </a:ext>
            </a:extLst>
          </p:cNvPr>
          <p:cNvSpPr>
            <a:spLocks noGrp="1"/>
          </p:cNvSpPr>
          <p:nvPr>
            <p:ph type="dt" sz="half" idx="10"/>
          </p:nvPr>
        </p:nvSpPr>
        <p:spPr/>
        <p:txBody>
          <a:bodyPr/>
          <a:lstStyle/>
          <a:p>
            <a:fld id="{005655FA-6BC0-CB46-87EA-AF6E9F379226}" type="datetimeFigureOut">
              <a:rPr lang="en-US" smtClean="0"/>
              <a:t>7/7/23</a:t>
            </a:fld>
            <a:endParaRPr lang="en-US"/>
          </a:p>
        </p:txBody>
      </p:sp>
      <p:sp>
        <p:nvSpPr>
          <p:cNvPr id="5" name="Footer Placeholder 4">
            <a:extLst>
              <a:ext uri="{FF2B5EF4-FFF2-40B4-BE49-F238E27FC236}">
                <a16:creationId xmlns:a16="http://schemas.microsoft.com/office/drawing/2014/main" id="{A3F23A97-14CA-809F-C320-2F8B6CA10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60001-0E6D-F6BB-AC13-75966F2BD1F2}"/>
              </a:ext>
            </a:extLst>
          </p:cNvPr>
          <p:cNvSpPr>
            <a:spLocks noGrp="1"/>
          </p:cNvSpPr>
          <p:nvPr>
            <p:ph type="sldNum" sz="quarter" idx="12"/>
          </p:nvPr>
        </p:nvSpPr>
        <p:spPr/>
        <p:txBody>
          <a:bodyPr/>
          <a:lstStyle/>
          <a:p>
            <a:fld id="{90C8C1E3-B191-CA4E-89F8-7512992F0926}" type="slidenum">
              <a:rPr lang="en-US" smtClean="0"/>
              <a:t>‹#›</a:t>
            </a:fld>
            <a:endParaRPr lang="en-US"/>
          </a:p>
        </p:txBody>
      </p:sp>
    </p:spTree>
    <p:extLst>
      <p:ext uri="{BB962C8B-B14F-4D97-AF65-F5344CB8AC3E}">
        <p14:creationId xmlns:p14="http://schemas.microsoft.com/office/powerpoint/2010/main" val="379711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114B-1F74-C5FC-47F8-9B57FF1C06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8F5AC9D-1568-CECC-4BEC-D9FAAE09EA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D5C942-2154-00DF-D10A-F1B36ABEB4AA}"/>
              </a:ext>
            </a:extLst>
          </p:cNvPr>
          <p:cNvSpPr>
            <a:spLocks noGrp="1"/>
          </p:cNvSpPr>
          <p:nvPr>
            <p:ph type="dt" sz="half" idx="10"/>
          </p:nvPr>
        </p:nvSpPr>
        <p:spPr/>
        <p:txBody>
          <a:bodyPr/>
          <a:lstStyle/>
          <a:p>
            <a:fld id="{005655FA-6BC0-CB46-87EA-AF6E9F379226}" type="datetimeFigureOut">
              <a:rPr lang="en-US" smtClean="0"/>
              <a:t>7/7/23</a:t>
            </a:fld>
            <a:endParaRPr lang="en-US"/>
          </a:p>
        </p:txBody>
      </p:sp>
      <p:sp>
        <p:nvSpPr>
          <p:cNvPr id="5" name="Footer Placeholder 4">
            <a:extLst>
              <a:ext uri="{FF2B5EF4-FFF2-40B4-BE49-F238E27FC236}">
                <a16:creationId xmlns:a16="http://schemas.microsoft.com/office/drawing/2014/main" id="{1C952C76-3EC0-0776-2F55-96E18C39D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D5115-98E9-1F53-C7C2-1101826181A1}"/>
              </a:ext>
            </a:extLst>
          </p:cNvPr>
          <p:cNvSpPr>
            <a:spLocks noGrp="1"/>
          </p:cNvSpPr>
          <p:nvPr>
            <p:ph type="sldNum" sz="quarter" idx="12"/>
          </p:nvPr>
        </p:nvSpPr>
        <p:spPr/>
        <p:txBody>
          <a:bodyPr/>
          <a:lstStyle/>
          <a:p>
            <a:fld id="{90C8C1E3-B191-CA4E-89F8-7512992F0926}" type="slidenum">
              <a:rPr lang="en-US" smtClean="0"/>
              <a:t>‹#›</a:t>
            </a:fld>
            <a:endParaRPr lang="en-US"/>
          </a:p>
        </p:txBody>
      </p:sp>
    </p:spTree>
    <p:extLst>
      <p:ext uri="{BB962C8B-B14F-4D97-AF65-F5344CB8AC3E}">
        <p14:creationId xmlns:p14="http://schemas.microsoft.com/office/powerpoint/2010/main" val="172318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E8E61-CB97-6A73-3336-67241D5619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D3A2350-8342-8E1C-9E60-B4EBFDAA0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0D69A5-AD9C-CE37-71B1-120ACEA29065}"/>
              </a:ext>
            </a:extLst>
          </p:cNvPr>
          <p:cNvSpPr>
            <a:spLocks noGrp="1"/>
          </p:cNvSpPr>
          <p:nvPr>
            <p:ph type="dt" sz="half" idx="10"/>
          </p:nvPr>
        </p:nvSpPr>
        <p:spPr/>
        <p:txBody>
          <a:bodyPr/>
          <a:lstStyle/>
          <a:p>
            <a:fld id="{005655FA-6BC0-CB46-87EA-AF6E9F379226}" type="datetimeFigureOut">
              <a:rPr lang="en-US" smtClean="0"/>
              <a:t>7/7/23</a:t>
            </a:fld>
            <a:endParaRPr lang="en-US"/>
          </a:p>
        </p:txBody>
      </p:sp>
      <p:sp>
        <p:nvSpPr>
          <p:cNvPr id="5" name="Footer Placeholder 4">
            <a:extLst>
              <a:ext uri="{FF2B5EF4-FFF2-40B4-BE49-F238E27FC236}">
                <a16:creationId xmlns:a16="http://schemas.microsoft.com/office/drawing/2014/main" id="{A3C8A5ED-D935-4CC8-C13B-6A0DD49E0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9D689-13C6-D453-154C-B8A10DC39719}"/>
              </a:ext>
            </a:extLst>
          </p:cNvPr>
          <p:cNvSpPr>
            <a:spLocks noGrp="1"/>
          </p:cNvSpPr>
          <p:nvPr>
            <p:ph type="sldNum" sz="quarter" idx="12"/>
          </p:nvPr>
        </p:nvSpPr>
        <p:spPr/>
        <p:txBody>
          <a:bodyPr/>
          <a:lstStyle/>
          <a:p>
            <a:fld id="{90C8C1E3-B191-CA4E-89F8-7512992F0926}" type="slidenum">
              <a:rPr lang="en-US" smtClean="0"/>
              <a:t>‹#›</a:t>
            </a:fld>
            <a:endParaRPr lang="en-US"/>
          </a:p>
        </p:txBody>
      </p:sp>
    </p:spTree>
    <p:extLst>
      <p:ext uri="{BB962C8B-B14F-4D97-AF65-F5344CB8AC3E}">
        <p14:creationId xmlns:p14="http://schemas.microsoft.com/office/powerpoint/2010/main" val="411080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6FB9-0F5D-D743-9934-5C3ECD72E4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EFA67D3-9628-99AB-0062-67E2AB49F97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D50B0D-86DF-29DF-A8E6-B566E47BFE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51D71EB-6DEE-F414-F26F-D9D2D14C1E79}"/>
              </a:ext>
            </a:extLst>
          </p:cNvPr>
          <p:cNvSpPr>
            <a:spLocks noGrp="1"/>
          </p:cNvSpPr>
          <p:nvPr>
            <p:ph type="dt" sz="half" idx="10"/>
          </p:nvPr>
        </p:nvSpPr>
        <p:spPr/>
        <p:txBody>
          <a:bodyPr/>
          <a:lstStyle/>
          <a:p>
            <a:fld id="{005655FA-6BC0-CB46-87EA-AF6E9F379226}" type="datetimeFigureOut">
              <a:rPr lang="en-US" smtClean="0"/>
              <a:t>7/7/23</a:t>
            </a:fld>
            <a:endParaRPr lang="en-US"/>
          </a:p>
        </p:txBody>
      </p:sp>
      <p:sp>
        <p:nvSpPr>
          <p:cNvPr id="6" name="Footer Placeholder 5">
            <a:extLst>
              <a:ext uri="{FF2B5EF4-FFF2-40B4-BE49-F238E27FC236}">
                <a16:creationId xmlns:a16="http://schemas.microsoft.com/office/drawing/2014/main" id="{E4A3C93B-55F9-5F0C-092C-CD410FD2E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D9D11-DEEF-C45E-57D9-773A0B50D37B}"/>
              </a:ext>
            </a:extLst>
          </p:cNvPr>
          <p:cNvSpPr>
            <a:spLocks noGrp="1"/>
          </p:cNvSpPr>
          <p:nvPr>
            <p:ph type="sldNum" sz="quarter" idx="12"/>
          </p:nvPr>
        </p:nvSpPr>
        <p:spPr/>
        <p:txBody>
          <a:bodyPr/>
          <a:lstStyle/>
          <a:p>
            <a:fld id="{90C8C1E3-B191-CA4E-89F8-7512992F0926}" type="slidenum">
              <a:rPr lang="en-US" smtClean="0"/>
              <a:t>‹#›</a:t>
            </a:fld>
            <a:endParaRPr lang="en-US"/>
          </a:p>
        </p:txBody>
      </p:sp>
    </p:spTree>
    <p:extLst>
      <p:ext uri="{BB962C8B-B14F-4D97-AF65-F5344CB8AC3E}">
        <p14:creationId xmlns:p14="http://schemas.microsoft.com/office/powerpoint/2010/main" val="326846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E9F9-672C-BE19-0CF8-32F4B847BF4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AFE0B8D-CBE0-48E8-D5E5-421D9D09A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C362844-E0C1-761E-C2D4-A5AA4C68EE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0993BB7-2456-AB66-4A6A-707006797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29E4C1-8A20-B753-1698-ADF4F3B5BB2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C3B2C1F-5C74-7B63-8E22-DB8890444480}"/>
              </a:ext>
            </a:extLst>
          </p:cNvPr>
          <p:cNvSpPr>
            <a:spLocks noGrp="1"/>
          </p:cNvSpPr>
          <p:nvPr>
            <p:ph type="dt" sz="half" idx="10"/>
          </p:nvPr>
        </p:nvSpPr>
        <p:spPr/>
        <p:txBody>
          <a:bodyPr/>
          <a:lstStyle/>
          <a:p>
            <a:fld id="{005655FA-6BC0-CB46-87EA-AF6E9F379226}" type="datetimeFigureOut">
              <a:rPr lang="en-US" smtClean="0"/>
              <a:t>7/7/23</a:t>
            </a:fld>
            <a:endParaRPr lang="en-US"/>
          </a:p>
        </p:txBody>
      </p:sp>
      <p:sp>
        <p:nvSpPr>
          <p:cNvPr id="8" name="Footer Placeholder 7">
            <a:extLst>
              <a:ext uri="{FF2B5EF4-FFF2-40B4-BE49-F238E27FC236}">
                <a16:creationId xmlns:a16="http://schemas.microsoft.com/office/drawing/2014/main" id="{650A7D49-5122-ABBC-182A-073C9C0AE3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D800E3-E288-F7B0-A20A-E8B37D3CF2B8}"/>
              </a:ext>
            </a:extLst>
          </p:cNvPr>
          <p:cNvSpPr>
            <a:spLocks noGrp="1"/>
          </p:cNvSpPr>
          <p:nvPr>
            <p:ph type="sldNum" sz="quarter" idx="12"/>
          </p:nvPr>
        </p:nvSpPr>
        <p:spPr/>
        <p:txBody>
          <a:bodyPr/>
          <a:lstStyle/>
          <a:p>
            <a:fld id="{90C8C1E3-B191-CA4E-89F8-7512992F0926}" type="slidenum">
              <a:rPr lang="en-US" smtClean="0"/>
              <a:t>‹#›</a:t>
            </a:fld>
            <a:endParaRPr lang="en-US"/>
          </a:p>
        </p:txBody>
      </p:sp>
    </p:spTree>
    <p:extLst>
      <p:ext uri="{BB962C8B-B14F-4D97-AF65-F5344CB8AC3E}">
        <p14:creationId xmlns:p14="http://schemas.microsoft.com/office/powerpoint/2010/main" val="12885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6547-BE87-59D6-C910-8E3984718D3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C187BBC-D8C4-404E-CAEB-D620598AF138}"/>
              </a:ext>
            </a:extLst>
          </p:cNvPr>
          <p:cNvSpPr>
            <a:spLocks noGrp="1"/>
          </p:cNvSpPr>
          <p:nvPr>
            <p:ph type="dt" sz="half" idx="10"/>
          </p:nvPr>
        </p:nvSpPr>
        <p:spPr/>
        <p:txBody>
          <a:bodyPr/>
          <a:lstStyle/>
          <a:p>
            <a:fld id="{005655FA-6BC0-CB46-87EA-AF6E9F379226}" type="datetimeFigureOut">
              <a:rPr lang="en-US" smtClean="0"/>
              <a:t>7/7/23</a:t>
            </a:fld>
            <a:endParaRPr lang="en-US"/>
          </a:p>
        </p:txBody>
      </p:sp>
      <p:sp>
        <p:nvSpPr>
          <p:cNvPr id="4" name="Footer Placeholder 3">
            <a:extLst>
              <a:ext uri="{FF2B5EF4-FFF2-40B4-BE49-F238E27FC236}">
                <a16:creationId xmlns:a16="http://schemas.microsoft.com/office/drawing/2014/main" id="{9AC8FC7C-482A-A130-79AC-9FA395FF60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701C50-0617-8D97-242E-2618EB777C86}"/>
              </a:ext>
            </a:extLst>
          </p:cNvPr>
          <p:cNvSpPr>
            <a:spLocks noGrp="1"/>
          </p:cNvSpPr>
          <p:nvPr>
            <p:ph type="sldNum" sz="quarter" idx="12"/>
          </p:nvPr>
        </p:nvSpPr>
        <p:spPr/>
        <p:txBody>
          <a:bodyPr/>
          <a:lstStyle/>
          <a:p>
            <a:fld id="{90C8C1E3-B191-CA4E-89F8-7512992F0926}" type="slidenum">
              <a:rPr lang="en-US" smtClean="0"/>
              <a:t>‹#›</a:t>
            </a:fld>
            <a:endParaRPr lang="en-US"/>
          </a:p>
        </p:txBody>
      </p:sp>
    </p:spTree>
    <p:extLst>
      <p:ext uri="{BB962C8B-B14F-4D97-AF65-F5344CB8AC3E}">
        <p14:creationId xmlns:p14="http://schemas.microsoft.com/office/powerpoint/2010/main" val="395282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AC0D9B-93BC-4724-E86A-6C8117CAFB23}"/>
              </a:ext>
            </a:extLst>
          </p:cNvPr>
          <p:cNvSpPr>
            <a:spLocks noGrp="1"/>
          </p:cNvSpPr>
          <p:nvPr>
            <p:ph type="dt" sz="half" idx="10"/>
          </p:nvPr>
        </p:nvSpPr>
        <p:spPr/>
        <p:txBody>
          <a:bodyPr/>
          <a:lstStyle/>
          <a:p>
            <a:fld id="{005655FA-6BC0-CB46-87EA-AF6E9F379226}" type="datetimeFigureOut">
              <a:rPr lang="en-US" smtClean="0"/>
              <a:t>7/7/23</a:t>
            </a:fld>
            <a:endParaRPr lang="en-US"/>
          </a:p>
        </p:txBody>
      </p:sp>
      <p:sp>
        <p:nvSpPr>
          <p:cNvPr id="3" name="Footer Placeholder 2">
            <a:extLst>
              <a:ext uri="{FF2B5EF4-FFF2-40B4-BE49-F238E27FC236}">
                <a16:creationId xmlns:a16="http://schemas.microsoft.com/office/drawing/2014/main" id="{87E2D448-BEEB-DDB5-35E3-6414265BD4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094C6-7FA2-77BF-DDCD-46F1FA452428}"/>
              </a:ext>
            </a:extLst>
          </p:cNvPr>
          <p:cNvSpPr>
            <a:spLocks noGrp="1"/>
          </p:cNvSpPr>
          <p:nvPr>
            <p:ph type="sldNum" sz="quarter" idx="12"/>
          </p:nvPr>
        </p:nvSpPr>
        <p:spPr/>
        <p:txBody>
          <a:bodyPr/>
          <a:lstStyle/>
          <a:p>
            <a:fld id="{90C8C1E3-B191-CA4E-89F8-7512992F0926}" type="slidenum">
              <a:rPr lang="en-US" smtClean="0"/>
              <a:t>‹#›</a:t>
            </a:fld>
            <a:endParaRPr lang="en-US"/>
          </a:p>
        </p:txBody>
      </p:sp>
    </p:spTree>
    <p:extLst>
      <p:ext uri="{BB962C8B-B14F-4D97-AF65-F5344CB8AC3E}">
        <p14:creationId xmlns:p14="http://schemas.microsoft.com/office/powerpoint/2010/main" val="411742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09EE-39E6-4D85-8540-108441F36E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CE518E-DD92-4B56-EDBF-CD09892BBF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71910F8-D997-1947-2E53-32A3498F7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147794-1EB5-2224-0F84-F24D18D133AB}"/>
              </a:ext>
            </a:extLst>
          </p:cNvPr>
          <p:cNvSpPr>
            <a:spLocks noGrp="1"/>
          </p:cNvSpPr>
          <p:nvPr>
            <p:ph type="dt" sz="half" idx="10"/>
          </p:nvPr>
        </p:nvSpPr>
        <p:spPr/>
        <p:txBody>
          <a:bodyPr/>
          <a:lstStyle/>
          <a:p>
            <a:fld id="{005655FA-6BC0-CB46-87EA-AF6E9F379226}" type="datetimeFigureOut">
              <a:rPr lang="en-US" smtClean="0"/>
              <a:t>7/7/23</a:t>
            </a:fld>
            <a:endParaRPr lang="en-US"/>
          </a:p>
        </p:txBody>
      </p:sp>
      <p:sp>
        <p:nvSpPr>
          <p:cNvPr id="6" name="Footer Placeholder 5">
            <a:extLst>
              <a:ext uri="{FF2B5EF4-FFF2-40B4-BE49-F238E27FC236}">
                <a16:creationId xmlns:a16="http://schemas.microsoft.com/office/drawing/2014/main" id="{3943A02B-99F9-FCDF-2851-920C065CB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B95998-78B0-A256-B885-4B65B533EC74}"/>
              </a:ext>
            </a:extLst>
          </p:cNvPr>
          <p:cNvSpPr>
            <a:spLocks noGrp="1"/>
          </p:cNvSpPr>
          <p:nvPr>
            <p:ph type="sldNum" sz="quarter" idx="12"/>
          </p:nvPr>
        </p:nvSpPr>
        <p:spPr/>
        <p:txBody>
          <a:bodyPr/>
          <a:lstStyle/>
          <a:p>
            <a:fld id="{90C8C1E3-B191-CA4E-89F8-7512992F0926}" type="slidenum">
              <a:rPr lang="en-US" smtClean="0"/>
              <a:t>‹#›</a:t>
            </a:fld>
            <a:endParaRPr lang="en-US"/>
          </a:p>
        </p:txBody>
      </p:sp>
    </p:spTree>
    <p:extLst>
      <p:ext uri="{BB962C8B-B14F-4D97-AF65-F5344CB8AC3E}">
        <p14:creationId xmlns:p14="http://schemas.microsoft.com/office/powerpoint/2010/main" val="313022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C084-3643-CD39-F257-08B9E3A031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D3E621C-CF31-BA34-C42C-43C4D17E85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AD1215-3BF4-7238-F5C7-B03CAB8827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E5F488-A6A9-E4D3-D192-FD16CE37E05E}"/>
              </a:ext>
            </a:extLst>
          </p:cNvPr>
          <p:cNvSpPr>
            <a:spLocks noGrp="1"/>
          </p:cNvSpPr>
          <p:nvPr>
            <p:ph type="dt" sz="half" idx="10"/>
          </p:nvPr>
        </p:nvSpPr>
        <p:spPr/>
        <p:txBody>
          <a:bodyPr/>
          <a:lstStyle/>
          <a:p>
            <a:fld id="{005655FA-6BC0-CB46-87EA-AF6E9F379226}" type="datetimeFigureOut">
              <a:rPr lang="en-US" smtClean="0"/>
              <a:t>7/7/23</a:t>
            </a:fld>
            <a:endParaRPr lang="en-US"/>
          </a:p>
        </p:txBody>
      </p:sp>
      <p:sp>
        <p:nvSpPr>
          <p:cNvPr id="6" name="Footer Placeholder 5">
            <a:extLst>
              <a:ext uri="{FF2B5EF4-FFF2-40B4-BE49-F238E27FC236}">
                <a16:creationId xmlns:a16="http://schemas.microsoft.com/office/drawing/2014/main" id="{AF686EA5-F9E2-96B6-8A88-78063C4CC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24A385-6F4B-AE8B-4AF8-17356E5E773D}"/>
              </a:ext>
            </a:extLst>
          </p:cNvPr>
          <p:cNvSpPr>
            <a:spLocks noGrp="1"/>
          </p:cNvSpPr>
          <p:nvPr>
            <p:ph type="sldNum" sz="quarter" idx="12"/>
          </p:nvPr>
        </p:nvSpPr>
        <p:spPr/>
        <p:txBody>
          <a:bodyPr/>
          <a:lstStyle/>
          <a:p>
            <a:fld id="{90C8C1E3-B191-CA4E-89F8-7512992F0926}" type="slidenum">
              <a:rPr lang="en-US" smtClean="0"/>
              <a:t>‹#›</a:t>
            </a:fld>
            <a:endParaRPr lang="en-US"/>
          </a:p>
        </p:txBody>
      </p:sp>
    </p:spTree>
    <p:extLst>
      <p:ext uri="{BB962C8B-B14F-4D97-AF65-F5344CB8AC3E}">
        <p14:creationId xmlns:p14="http://schemas.microsoft.com/office/powerpoint/2010/main" val="291103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8DF5AF-4295-295E-6151-002B6FDBA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A06E644-5E3F-E1F6-CFA7-429A8F06E4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C9B2D9-D5E8-8C1A-AD00-AE1F09E43A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655FA-6BC0-CB46-87EA-AF6E9F379226}" type="datetimeFigureOut">
              <a:rPr lang="en-US" smtClean="0"/>
              <a:t>7/7/23</a:t>
            </a:fld>
            <a:endParaRPr lang="en-US"/>
          </a:p>
        </p:txBody>
      </p:sp>
      <p:sp>
        <p:nvSpPr>
          <p:cNvPr id="5" name="Footer Placeholder 4">
            <a:extLst>
              <a:ext uri="{FF2B5EF4-FFF2-40B4-BE49-F238E27FC236}">
                <a16:creationId xmlns:a16="http://schemas.microsoft.com/office/drawing/2014/main" id="{0E2C95D2-281B-6DDB-ADAA-D4B52D4C7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F70282-A9C1-DF37-895F-DE8C94BC5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8C1E3-B191-CA4E-89F8-7512992F0926}" type="slidenum">
              <a:rPr lang="en-US" smtClean="0"/>
              <a:t>‹#›</a:t>
            </a:fld>
            <a:endParaRPr lang="en-US"/>
          </a:p>
        </p:txBody>
      </p:sp>
    </p:spTree>
    <p:extLst>
      <p:ext uri="{BB962C8B-B14F-4D97-AF65-F5344CB8AC3E}">
        <p14:creationId xmlns:p14="http://schemas.microsoft.com/office/powerpoint/2010/main" val="19158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bidocs.rbi.org.in/rdocs/Publications/PDFs/DPECL160012023AE79B7B546C94715AA8468B0811096F5.PDF"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bi.org.in/commonman/Upload/English/PressRelease/PDFs/PR2054EN010217.PDF" TargetMode="External"/><Relationship Id="rId2" Type="http://schemas.openxmlformats.org/officeDocument/2006/relationships/hyperlink" Target="https://www.rbi.org.in/commonman/Upload/English/PressRelease/PDFs/PR1261241213.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rbidocs.rbi.org.in/rdocs/Speeches/PDFs/CRYPTOCURRENCIESFBEA27DE561D427DB9DD5F25BE2CB8BB.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bidocs.rbi.org.in/rdocs/Publications/PDFs/DPECL160012023AE79B7B546C94715AA8468B0811096F5.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bidocs.rbi.org.in/rdocs/PublicationReport/Pdfs/CONCEPTNOTEACB531172E0B4DFC9A6E506C2C24FFB6.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st.gov.in/sites/default/files/gazetteNotificationNDSAP.pdf" TargetMode="External"/><Relationship Id="rId2" Type="http://schemas.openxmlformats.org/officeDocument/2006/relationships/hyperlink" Target="https://sahamati.org.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1F20-DBF1-8E05-B8B4-B44AB23654E3}"/>
              </a:ext>
            </a:extLst>
          </p:cNvPr>
          <p:cNvSpPr>
            <a:spLocks noGrp="1"/>
          </p:cNvSpPr>
          <p:nvPr>
            <p:ph type="ctrTitle"/>
          </p:nvPr>
        </p:nvSpPr>
        <p:spPr>
          <a:xfrm>
            <a:off x="0" y="2994030"/>
            <a:ext cx="12192000" cy="1506537"/>
          </a:xfrm>
          <a:solidFill>
            <a:srgbClr val="FFFF00"/>
          </a:solidFill>
        </p:spPr>
        <p:txBody>
          <a:bodyPr anchor="ctr">
            <a:normAutofit/>
          </a:bodyPr>
          <a:lstStyle/>
          <a:p>
            <a:r>
              <a:rPr lang="en-US" sz="4800" b="1" dirty="0">
                <a:latin typeface="Avenir Next" panose="020B0503020202020204" pitchFamily="34" charset="0"/>
              </a:rPr>
              <a:t>Embracing Digital Culture</a:t>
            </a:r>
          </a:p>
        </p:txBody>
      </p:sp>
      <p:graphicFrame>
        <p:nvGraphicFramePr>
          <p:cNvPr id="7" name="Table 6">
            <a:extLst>
              <a:ext uri="{FF2B5EF4-FFF2-40B4-BE49-F238E27FC236}">
                <a16:creationId xmlns:a16="http://schemas.microsoft.com/office/drawing/2014/main" id="{20CC2045-2953-5792-439B-02606296EE69}"/>
              </a:ext>
            </a:extLst>
          </p:cNvPr>
          <p:cNvGraphicFramePr>
            <a:graphicFrameLocks noGrp="1"/>
          </p:cNvGraphicFramePr>
          <p:nvPr>
            <p:extLst>
              <p:ext uri="{D42A27DB-BD31-4B8C-83A1-F6EECF244321}">
                <p14:modId xmlns:p14="http://schemas.microsoft.com/office/powerpoint/2010/main" val="1751760719"/>
              </p:ext>
            </p:extLst>
          </p:nvPr>
        </p:nvGraphicFramePr>
        <p:xfrm>
          <a:off x="2126455" y="5033328"/>
          <a:ext cx="7939089" cy="1381760"/>
        </p:xfrm>
        <a:graphic>
          <a:graphicData uri="http://schemas.openxmlformats.org/drawingml/2006/table">
            <a:tbl>
              <a:tblPr firstRow="1" bandRow="1">
                <a:tableStyleId>{2D5ABB26-0587-4C30-8999-92F81FD0307C}</a:tableStyleId>
              </a:tblPr>
              <a:tblGrid>
                <a:gridCol w="7939089">
                  <a:extLst>
                    <a:ext uri="{9D8B030D-6E8A-4147-A177-3AD203B41FA5}">
                      <a16:colId xmlns:a16="http://schemas.microsoft.com/office/drawing/2014/main" val="20000"/>
                    </a:ext>
                  </a:extLst>
                </a:gridCol>
              </a:tblGrid>
              <a:tr h="935832">
                <a:tc>
                  <a:txBody>
                    <a:bodyPr/>
                    <a:lstStyle/>
                    <a:p>
                      <a:pPr algn="ctr">
                        <a:lnSpc>
                          <a:spcPct val="150000"/>
                        </a:lnSpc>
                      </a:pPr>
                      <a:r>
                        <a:rPr lang="en-GB" sz="2400" b="0" dirty="0">
                          <a:solidFill>
                            <a:srgbClr val="0E36A7"/>
                          </a:solidFill>
                          <a:latin typeface="Gurmukhi MT" pitchFamily="2" charset="0"/>
                          <a:ea typeface="Tahoma" pitchFamily="34" charset="0"/>
                          <a:cs typeface="Gurmukhi MT" pitchFamily="2" charset="0"/>
                        </a:rPr>
                        <a:t>CA Dr GOPAL  KRISHNA  RAJU</a:t>
                      </a:r>
                      <a:endParaRPr lang="en-IN" sz="2400" b="0" dirty="0">
                        <a:solidFill>
                          <a:srgbClr val="0E36A7"/>
                        </a:solidFill>
                        <a:latin typeface="Gurmukhi MT" pitchFamily="2" charset="0"/>
                        <a:ea typeface="Tahoma" pitchFamily="34" charset="0"/>
                        <a:cs typeface="Gurmukhi MT" pitchFamily="2" charset="0"/>
                      </a:endParaRPr>
                    </a:p>
                    <a:p>
                      <a:pPr algn="ctr">
                        <a:lnSpc>
                          <a:spcPct val="150000"/>
                        </a:lnSpc>
                      </a:pPr>
                      <a:r>
                        <a:rPr lang="en-GB" sz="1600" b="0" dirty="0">
                          <a:solidFill>
                            <a:srgbClr val="C00000"/>
                          </a:solidFill>
                          <a:latin typeface="Calibri" pitchFamily="34" charset="0"/>
                          <a:cs typeface="Calibri" pitchFamily="34" charset="0"/>
                        </a:rPr>
                        <a:t>FCA, ACMA, ACS, PGDOR, PGDFM, DISA, M.PHIL</a:t>
                      </a:r>
                    </a:p>
                    <a:p>
                      <a:pPr algn="ctr">
                        <a:lnSpc>
                          <a:spcPct val="150000"/>
                        </a:lnSpc>
                      </a:pPr>
                      <a:r>
                        <a:rPr lang="en-GB" sz="1800" b="0" i="0" dirty="0">
                          <a:solidFill>
                            <a:schemeClr val="tx1"/>
                          </a:solidFill>
                          <a:latin typeface="Avenir Light" panose="020B0402020203020204" pitchFamily="34" charset="77"/>
                          <a:ea typeface="Krungthep" panose="02000400000000000000" pitchFamily="2" charset="-34"/>
                          <a:cs typeface="Krungthep" panose="02000400000000000000" pitchFamily="2" charset="-34"/>
                        </a:rPr>
                        <a:t>Visiting Faculty, Indian Institute of Management</a:t>
                      </a:r>
                    </a:p>
                  </a:txBody>
                  <a:tcPr anchor="ctr">
                    <a:solidFill>
                      <a:schemeClr val="bg1"/>
                    </a:solidFill>
                  </a:tcPr>
                </a:tc>
                <a:extLst>
                  <a:ext uri="{0D108BD9-81ED-4DB2-BD59-A6C34878D82A}">
                    <a16:rowId xmlns:a16="http://schemas.microsoft.com/office/drawing/2014/main" val="10000"/>
                  </a:ext>
                </a:extLst>
              </a:tr>
            </a:tbl>
          </a:graphicData>
        </a:graphic>
      </p:graphicFrame>
      <p:pic>
        <p:nvPicPr>
          <p:cNvPr id="8" name="Picture 7">
            <a:extLst>
              <a:ext uri="{FF2B5EF4-FFF2-40B4-BE49-F238E27FC236}">
                <a16:creationId xmlns:a16="http://schemas.microsoft.com/office/drawing/2014/main" id="{C9FBCE0F-B6A2-37DB-002D-31E830F59D10}"/>
              </a:ext>
            </a:extLst>
          </p:cNvPr>
          <p:cNvPicPr>
            <a:picLocks noChangeAspect="1"/>
          </p:cNvPicPr>
          <p:nvPr/>
        </p:nvPicPr>
        <p:blipFill rotWithShape="1">
          <a:blip r:embed="rId2"/>
          <a:srcRect l="11528" t="9538" r="10763" b="2674"/>
          <a:stretch/>
        </p:blipFill>
        <p:spPr>
          <a:xfrm>
            <a:off x="10671767" y="5033328"/>
            <a:ext cx="1272584" cy="1381760"/>
          </a:xfrm>
          <a:prstGeom prst="rect">
            <a:avLst/>
          </a:prstGeom>
        </p:spPr>
      </p:pic>
      <p:pic>
        <p:nvPicPr>
          <p:cNvPr id="9" name="Picture 8">
            <a:extLst>
              <a:ext uri="{FF2B5EF4-FFF2-40B4-BE49-F238E27FC236}">
                <a16:creationId xmlns:a16="http://schemas.microsoft.com/office/drawing/2014/main" id="{75C5DEC7-6FC2-89A2-AD65-F916FAE9135B}"/>
              </a:ext>
            </a:extLst>
          </p:cNvPr>
          <p:cNvPicPr>
            <a:picLocks noChangeAspect="1"/>
          </p:cNvPicPr>
          <p:nvPr/>
        </p:nvPicPr>
        <p:blipFill rotWithShape="1">
          <a:blip r:embed="rId3"/>
          <a:srcRect b="82868"/>
          <a:stretch/>
        </p:blipFill>
        <p:spPr>
          <a:xfrm>
            <a:off x="0" y="-4275"/>
            <a:ext cx="12192000" cy="2960768"/>
          </a:xfrm>
          <a:prstGeom prst="rect">
            <a:avLst/>
          </a:prstGeom>
        </p:spPr>
      </p:pic>
    </p:spTree>
    <p:extLst>
      <p:ext uri="{BB962C8B-B14F-4D97-AF65-F5344CB8AC3E}">
        <p14:creationId xmlns:p14="http://schemas.microsoft.com/office/powerpoint/2010/main" val="200542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ndia's Account Aggregator Network: Financial Data Sharing Made Efficient">
            <a:extLst>
              <a:ext uri="{FF2B5EF4-FFF2-40B4-BE49-F238E27FC236}">
                <a16:creationId xmlns:a16="http://schemas.microsoft.com/office/drawing/2014/main" id="{23C608AF-E539-726C-5268-B00E9957DA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16"/>
          <a:stretch/>
        </p:blipFill>
        <p:spPr bwMode="auto">
          <a:xfrm>
            <a:off x="92525" y="455612"/>
            <a:ext cx="12006949" cy="59467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0C5E85E-2AB0-07F0-1EC1-1C0C74B58993}"/>
              </a:ext>
            </a:extLst>
          </p:cNvPr>
          <p:cNvSpPr txBox="1"/>
          <p:nvPr/>
        </p:nvSpPr>
        <p:spPr>
          <a:xfrm>
            <a:off x="-4764" y="132446"/>
            <a:ext cx="12104237" cy="646331"/>
          </a:xfrm>
          <a:prstGeom prst="rect">
            <a:avLst/>
          </a:prstGeom>
          <a:noFill/>
        </p:spPr>
        <p:txBody>
          <a:bodyPr wrap="square">
            <a:spAutoFit/>
          </a:bodyPr>
          <a:lstStyle/>
          <a:p>
            <a:r>
              <a:rPr lang="en-US" dirty="0"/>
              <a:t>Reference: Account Aggregator Framework</a:t>
            </a:r>
          </a:p>
          <a:p>
            <a:r>
              <a:rPr lang="en-US" dirty="0">
                <a:hlinkClick r:id="rId3"/>
              </a:rPr>
              <a:t>https://rbidocs.rbi.org.in/rdocs/Publications/PDFs/DPECL160012023AE79B7B546C94715AA8468B0811096F5.PDF</a:t>
            </a:r>
            <a:r>
              <a:rPr lang="en-US" dirty="0"/>
              <a:t> </a:t>
            </a:r>
          </a:p>
        </p:txBody>
      </p:sp>
    </p:spTree>
    <p:extLst>
      <p:ext uri="{BB962C8B-B14F-4D97-AF65-F5344CB8AC3E}">
        <p14:creationId xmlns:p14="http://schemas.microsoft.com/office/powerpoint/2010/main" val="11191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eSL- National E-Governance Services Ltd » Overview of Services">
            <a:extLst>
              <a:ext uri="{FF2B5EF4-FFF2-40B4-BE49-F238E27FC236}">
                <a16:creationId xmlns:a16="http://schemas.microsoft.com/office/drawing/2014/main" id="{9AEA5D24-5A24-8653-A627-1C08208AF7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50" t="8169" r="4258"/>
          <a:stretch/>
        </p:blipFill>
        <p:spPr bwMode="auto">
          <a:xfrm>
            <a:off x="213013" y="171499"/>
            <a:ext cx="11765973" cy="651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86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D9F1-BE7F-558F-8697-94C818B055DD}"/>
              </a:ext>
            </a:extLst>
          </p:cNvPr>
          <p:cNvSpPr>
            <a:spLocks noGrp="1"/>
          </p:cNvSpPr>
          <p:nvPr>
            <p:ph type="title"/>
          </p:nvPr>
        </p:nvSpPr>
        <p:spPr>
          <a:xfrm>
            <a:off x="785812" y="365126"/>
            <a:ext cx="10929938" cy="977900"/>
          </a:xfrm>
        </p:spPr>
        <p:txBody>
          <a:bodyPr>
            <a:normAutofit/>
          </a:bodyPr>
          <a:lstStyle/>
          <a:p>
            <a:r>
              <a:rPr lang="en-US" sz="3600" b="1" dirty="0">
                <a:solidFill>
                  <a:srgbClr val="0432FF"/>
                </a:solidFill>
                <a:latin typeface="Optima" panose="02000503060000020004" pitchFamily="2" charset="0"/>
              </a:rPr>
              <a:t>RBI &amp; Cryptocurrencies</a:t>
            </a:r>
          </a:p>
        </p:txBody>
      </p:sp>
      <p:sp>
        <p:nvSpPr>
          <p:cNvPr id="3" name="Content Placeholder 2">
            <a:extLst>
              <a:ext uri="{FF2B5EF4-FFF2-40B4-BE49-F238E27FC236}">
                <a16:creationId xmlns:a16="http://schemas.microsoft.com/office/drawing/2014/main" id="{EF8CBB3E-5932-D054-3266-E9E91B16D6BA}"/>
              </a:ext>
            </a:extLst>
          </p:cNvPr>
          <p:cNvSpPr>
            <a:spLocks noGrp="1"/>
          </p:cNvSpPr>
          <p:nvPr>
            <p:ph idx="1"/>
          </p:nvPr>
        </p:nvSpPr>
        <p:spPr>
          <a:xfrm>
            <a:off x="785812" y="1343026"/>
            <a:ext cx="10620376" cy="4786312"/>
          </a:xfrm>
        </p:spPr>
        <p:txBody>
          <a:bodyPr vert="horz" lIns="91440" tIns="45720" rIns="91440" bIns="45720" rtlCol="0">
            <a:normAutofit/>
          </a:bodyPr>
          <a:lstStyle/>
          <a:p>
            <a:pPr algn="just">
              <a:lnSpc>
                <a:spcPct val="150000"/>
              </a:lnSpc>
            </a:pPr>
            <a:r>
              <a:rPr lang="en-US" sz="2000" dirty="0">
                <a:latin typeface="Montserrat" pitchFamily="2" charset="77"/>
              </a:rPr>
              <a:t>24th Dec 2013 - </a:t>
            </a:r>
            <a:r>
              <a:rPr lang="en-IN" sz="2000" dirty="0">
                <a:latin typeface="Montserrat" pitchFamily="2" charset="77"/>
              </a:rPr>
              <a:t>RBI cautions users of Virtual Currencies against Risks</a:t>
            </a:r>
          </a:p>
          <a:p>
            <a:pPr algn="just">
              <a:lnSpc>
                <a:spcPct val="150000"/>
              </a:lnSpc>
            </a:pPr>
            <a:r>
              <a:rPr lang="en-US" sz="2000" dirty="0">
                <a:latin typeface="Montserrat" pitchFamily="2" charset="77"/>
                <a:hlinkClick r:id="rId2"/>
              </a:rPr>
              <a:t>https://www.rbi.org.in/commonman/Upload/English/PressRelease/PDFs/PR1261241213.PDF</a:t>
            </a:r>
            <a:endParaRPr lang="en-US" sz="2000" dirty="0">
              <a:latin typeface="Montserrat" pitchFamily="2" charset="77"/>
            </a:endParaRPr>
          </a:p>
          <a:p>
            <a:pPr algn="just">
              <a:lnSpc>
                <a:spcPct val="150000"/>
              </a:lnSpc>
            </a:pPr>
            <a:r>
              <a:rPr lang="en-IN" sz="2000" dirty="0">
                <a:latin typeface="Montserrat" pitchFamily="2" charset="77"/>
              </a:rPr>
              <a:t> 1st Feb 2017 - RBI cautions users of Virtual Currencies</a:t>
            </a:r>
          </a:p>
          <a:p>
            <a:pPr algn="just"/>
            <a:r>
              <a:rPr lang="en-IN" sz="1400" b="0" i="0" dirty="0">
                <a:solidFill>
                  <a:srgbClr val="000000"/>
                </a:solidFill>
                <a:effectLst/>
                <a:latin typeface="Arial" panose="020B0604020202020204" pitchFamily="34" charset="0"/>
              </a:rPr>
              <a:t>The Reserve Bank of India advises that it has not given any licence / authorisation to any entity / company to operate such schemes or deal with Bitcoin or any virtual currency. As such, any user, holder, investor, trader, etc. dealing with Virtual Currencies will be doing so at their own risk.</a:t>
            </a:r>
            <a:endParaRPr lang="en-IN" sz="2000" dirty="0">
              <a:latin typeface="Montserrat" pitchFamily="2" charset="77"/>
            </a:endParaRPr>
          </a:p>
          <a:p>
            <a:pPr algn="just">
              <a:lnSpc>
                <a:spcPct val="150000"/>
              </a:lnSpc>
            </a:pPr>
            <a:r>
              <a:rPr lang="en-IN" sz="2000" dirty="0">
                <a:latin typeface="Montserrat" pitchFamily="2" charset="77"/>
                <a:hlinkClick r:id="rId3"/>
              </a:rPr>
              <a:t>https://www.rbi.org.in/commonman/Upload/English/PressRelease/PDFs/PR2054EN010217.PDF</a:t>
            </a:r>
            <a:r>
              <a:rPr lang="en-IN" sz="2000" dirty="0">
                <a:latin typeface="Montserrat" pitchFamily="2" charset="77"/>
              </a:rPr>
              <a:t> </a:t>
            </a:r>
          </a:p>
          <a:p>
            <a:pPr algn="just">
              <a:lnSpc>
                <a:spcPct val="150000"/>
              </a:lnSpc>
            </a:pPr>
            <a:endParaRPr lang="en-IN" sz="2000" dirty="0">
              <a:latin typeface="Montserrat" pitchFamily="2" charset="77"/>
            </a:endParaRPr>
          </a:p>
        </p:txBody>
      </p:sp>
    </p:spTree>
    <p:extLst>
      <p:ext uri="{BB962C8B-B14F-4D97-AF65-F5344CB8AC3E}">
        <p14:creationId xmlns:p14="http://schemas.microsoft.com/office/powerpoint/2010/main" val="291579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D9F1-BE7F-558F-8697-94C818B055DD}"/>
              </a:ext>
            </a:extLst>
          </p:cNvPr>
          <p:cNvSpPr>
            <a:spLocks noGrp="1"/>
          </p:cNvSpPr>
          <p:nvPr>
            <p:ph type="title"/>
          </p:nvPr>
        </p:nvSpPr>
        <p:spPr>
          <a:xfrm>
            <a:off x="785812" y="365126"/>
            <a:ext cx="10929938" cy="977900"/>
          </a:xfrm>
        </p:spPr>
        <p:txBody>
          <a:bodyPr>
            <a:normAutofit/>
          </a:bodyPr>
          <a:lstStyle/>
          <a:p>
            <a:r>
              <a:rPr lang="en-US" sz="3600" b="1" dirty="0">
                <a:solidFill>
                  <a:srgbClr val="0432FF"/>
                </a:solidFill>
                <a:latin typeface="Optima" panose="02000503060000020004" pitchFamily="2" charset="0"/>
              </a:rPr>
              <a:t>RBI &amp; Cryptocurrencies</a:t>
            </a:r>
          </a:p>
        </p:txBody>
      </p:sp>
      <p:sp>
        <p:nvSpPr>
          <p:cNvPr id="3" name="Content Placeholder 2">
            <a:extLst>
              <a:ext uri="{FF2B5EF4-FFF2-40B4-BE49-F238E27FC236}">
                <a16:creationId xmlns:a16="http://schemas.microsoft.com/office/drawing/2014/main" id="{EF8CBB3E-5932-D054-3266-E9E91B16D6BA}"/>
              </a:ext>
            </a:extLst>
          </p:cNvPr>
          <p:cNvSpPr>
            <a:spLocks noGrp="1"/>
          </p:cNvSpPr>
          <p:nvPr>
            <p:ph idx="1"/>
          </p:nvPr>
        </p:nvSpPr>
        <p:spPr>
          <a:xfrm>
            <a:off x="114300" y="1343026"/>
            <a:ext cx="11901488" cy="4786312"/>
          </a:xfrm>
        </p:spPr>
        <p:txBody>
          <a:bodyPr vert="horz" lIns="91440" tIns="45720" rIns="91440" bIns="45720" rtlCol="0">
            <a:normAutofit fontScale="92500" lnSpcReduction="20000"/>
          </a:bodyPr>
          <a:lstStyle/>
          <a:p>
            <a:pPr algn="just">
              <a:lnSpc>
                <a:spcPct val="150000"/>
              </a:lnSpc>
            </a:pPr>
            <a:r>
              <a:rPr lang="en-IN" sz="2000" dirty="0">
                <a:latin typeface="Montserrat" pitchFamily="2" charset="77"/>
              </a:rPr>
              <a:t>While Bitcoin started more than a decade back in 2008, until 5 years ago, total market capitalisation of all cryptocurrencies was only $20 billion (February 2017). This went up to $289 billion in February 2020 and thereafter exploded to reach a peak of $2.9 trillion in November 2021. Currently (Feb 09, 2022) it stands at $1.98 trillion. </a:t>
            </a:r>
          </a:p>
          <a:p>
            <a:pPr algn="just">
              <a:lnSpc>
                <a:spcPct val="150000"/>
              </a:lnSpc>
            </a:pPr>
            <a:r>
              <a:rPr lang="en-IN" sz="2000" dirty="0">
                <a:latin typeface="Montserrat" pitchFamily="2" charset="77"/>
              </a:rPr>
              <a:t>Bitcoin accounts for 42% of this market capitalisation, the top two cryptocurrencies account for 61% while the top five account for 71%. </a:t>
            </a:r>
          </a:p>
          <a:p>
            <a:pPr algn="just">
              <a:lnSpc>
                <a:spcPct val="150000"/>
              </a:lnSpc>
            </a:pPr>
            <a:r>
              <a:rPr lang="en-IN" sz="2000" dirty="0">
                <a:latin typeface="Montserrat" pitchFamily="2" charset="77"/>
              </a:rPr>
              <a:t>The total number of cryptocurrencies is at </a:t>
            </a:r>
            <a:r>
              <a:rPr lang="en-IN" sz="2000" dirty="0">
                <a:solidFill>
                  <a:srgbClr val="C00000"/>
                </a:solidFill>
                <a:latin typeface="Montserrat" pitchFamily="2" charset="77"/>
              </a:rPr>
              <a:t>17,436 </a:t>
            </a:r>
            <a:r>
              <a:rPr lang="en-IN" sz="2000" dirty="0">
                <a:latin typeface="Montserrat" pitchFamily="2" charset="77"/>
              </a:rPr>
              <a:t>and the total number of crypto exchanges is </a:t>
            </a:r>
            <a:r>
              <a:rPr lang="en-IN" sz="2000" dirty="0">
                <a:solidFill>
                  <a:srgbClr val="C00000"/>
                </a:solidFill>
                <a:latin typeface="Montserrat" pitchFamily="2" charset="77"/>
              </a:rPr>
              <a:t>458.</a:t>
            </a:r>
            <a:endParaRPr lang="en-US" sz="2000" dirty="0">
              <a:solidFill>
                <a:srgbClr val="C00000"/>
              </a:solidFill>
              <a:latin typeface="Montserrat" pitchFamily="2" charset="77"/>
              <a:hlinkClick r:id="rId2">
                <a:extLst>
                  <a:ext uri="{A12FA001-AC4F-418D-AE19-62706E023703}">
                    <ahyp:hlinkClr xmlns:ahyp="http://schemas.microsoft.com/office/drawing/2018/hyperlinkcolor" val="tx"/>
                  </a:ext>
                </a:extLst>
              </a:hlinkClick>
            </a:endParaRPr>
          </a:p>
          <a:p>
            <a:pPr algn="just">
              <a:lnSpc>
                <a:spcPct val="150000"/>
              </a:lnSpc>
            </a:pPr>
            <a:r>
              <a:rPr lang="en-US" sz="2000" dirty="0">
                <a:latin typeface="Montserrat" pitchFamily="2" charset="77"/>
                <a:hlinkClick r:id="rId2">
                  <a:extLst>
                    <a:ext uri="{A12FA001-AC4F-418D-AE19-62706E023703}">
                      <ahyp:hlinkClr xmlns:ahyp="http://schemas.microsoft.com/office/drawing/2018/hyperlinkcolor" val="tx"/>
                    </a:ext>
                  </a:extLst>
                </a:hlinkClick>
              </a:rPr>
              <a:t>https://rbidocs.rbi.org.in/rdoc</a:t>
            </a:r>
            <a:r>
              <a:rPr lang="en-US" sz="2000" dirty="0">
                <a:solidFill>
                  <a:srgbClr val="0563C1"/>
                </a:solidFill>
                <a:latin typeface="Montserrat" pitchFamily="2" charset="77"/>
                <a:hlinkClick r:id="rId2">
                  <a:extLst>
                    <a:ext uri="{A12FA001-AC4F-418D-AE19-62706E023703}">
                      <ahyp:hlinkClr xmlns:ahyp="http://schemas.microsoft.com/office/drawing/2018/hyperlinkcolor" val="tx"/>
                    </a:ext>
                  </a:extLst>
                </a:hlinkClick>
              </a:rPr>
              <a:t>s/Speeches/PDFs/CRYPTOCURRENCIESFBEA27DE561D427DB9DD5F25BE2CB8BB.PDF</a:t>
            </a:r>
            <a:r>
              <a:rPr lang="en-US" sz="2000" dirty="0">
                <a:solidFill>
                  <a:srgbClr val="0563C1"/>
                </a:solidFill>
                <a:latin typeface="Montserrat" pitchFamily="2" charset="77"/>
              </a:rPr>
              <a:t> </a:t>
            </a:r>
          </a:p>
          <a:p>
            <a:pPr marL="0" indent="0" algn="just">
              <a:lnSpc>
                <a:spcPct val="150000"/>
              </a:lnSpc>
              <a:buNone/>
            </a:pPr>
            <a:r>
              <a:rPr lang="en-US" sz="2000" dirty="0">
                <a:solidFill>
                  <a:srgbClr val="C00000"/>
                </a:solidFill>
                <a:latin typeface="Montserrat" pitchFamily="2" charset="77"/>
              </a:rPr>
              <a:t> </a:t>
            </a:r>
          </a:p>
          <a:p>
            <a:pPr algn="just">
              <a:lnSpc>
                <a:spcPct val="150000"/>
              </a:lnSpc>
            </a:pPr>
            <a:endParaRPr lang="en-US" sz="2000" dirty="0">
              <a:solidFill>
                <a:srgbClr val="C00000"/>
              </a:solidFill>
              <a:latin typeface="Montserrat" pitchFamily="2" charset="77"/>
            </a:endParaRPr>
          </a:p>
        </p:txBody>
      </p:sp>
    </p:spTree>
    <p:extLst>
      <p:ext uri="{BB962C8B-B14F-4D97-AF65-F5344CB8AC3E}">
        <p14:creationId xmlns:p14="http://schemas.microsoft.com/office/powerpoint/2010/main" val="178711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41661258"/>
              </p:ext>
            </p:extLst>
          </p:nvPr>
        </p:nvGraphicFramePr>
        <p:xfrm>
          <a:off x="-1" y="4988199"/>
          <a:ext cx="12191999" cy="1368151"/>
        </p:xfrm>
        <a:graphic>
          <a:graphicData uri="http://schemas.openxmlformats.org/drawingml/2006/table">
            <a:tbl>
              <a:tblPr firstRow="1" bandRow="1">
                <a:tableStyleId>{2D5ABB26-0587-4C30-8999-92F81FD0307C}</a:tableStyleId>
              </a:tblPr>
              <a:tblGrid>
                <a:gridCol w="12191999">
                  <a:extLst>
                    <a:ext uri="{9D8B030D-6E8A-4147-A177-3AD203B41FA5}">
                      <a16:colId xmlns:a16="http://schemas.microsoft.com/office/drawing/2014/main" val="20000"/>
                    </a:ext>
                  </a:extLst>
                </a:gridCol>
              </a:tblGrid>
              <a:tr h="1368151">
                <a:tc>
                  <a:txBody>
                    <a:bodyPr/>
                    <a:lstStyle/>
                    <a:p>
                      <a:pPr algn="ctr">
                        <a:lnSpc>
                          <a:spcPct val="100000"/>
                        </a:lnSpc>
                      </a:pPr>
                      <a:r>
                        <a:rPr lang="en-GB" sz="2400" b="0" dirty="0">
                          <a:solidFill>
                            <a:srgbClr val="002060"/>
                          </a:solidFill>
                          <a:latin typeface="Gujarati MT" pitchFamily="2" charset="0"/>
                          <a:cs typeface="Gujarati MT" pitchFamily="2" charset="0"/>
                        </a:rPr>
                        <a:t>CA Dr GOPAL KRISHNA RAJU</a:t>
                      </a:r>
                    </a:p>
                    <a:p>
                      <a:pPr algn="ctr">
                        <a:lnSpc>
                          <a:spcPct val="100000"/>
                        </a:lnSpc>
                      </a:pPr>
                      <a:r>
                        <a:rPr lang="en-GB" sz="2000" b="1" dirty="0">
                          <a:solidFill>
                            <a:srgbClr val="0000FF"/>
                          </a:solidFill>
                          <a:latin typeface="CordiaUPC" panose="020B0304020202020204" pitchFamily="34" charset="-34"/>
                          <a:cs typeface="CordiaUPC" panose="020B0304020202020204" pitchFamily="34" charset="-34"/>
                        </a:rPr>
                        <a:t>Partner | K GOPAL RAO &amp; CO | Chartered Accountants | Mumbai, Chennai, Bengaluru, Hyderabad, Trichy, Madurai &amp; Tiruvallur</a:t>
                      </a:r>
                    </a:p>
                    <a:p>
                      <a:pPr algn="ctr">
                        <a:lnSpc>
                          <a:spcPct val="150000"/>
                        </a:lnSpc>
                      </a:pPr>
                      <a:r>
                        <a:rPr lang="en-GB" sz="2000" b="1" baseline="0" dirty="0">
                          <a:solidFill>
                            <a:srgbClr val="C00000"/>
                          </a:solidFill>
                          <a:latin typeface="CordiaUPC" panose="020B0304020202020204" pitchFamily="34" charset="-34"/>
                          <a:cs typeface="CordiaUPC" panose="020B0304020202020204" pitchFamily="34" charset="-34"/>
                        </a:rPr>
                        <a:t>Email: </a:t>
                      </a:r>
                      <a:r>
                        <a:rPr lang="en-GB" sz="2000" b="1" baseline="0" dirty="0" err="1">
                          <a:solidFill>
                            <a:srgbClr val="0000CC"/>
                          </a:solidFill>
                          <a:latin typeface="CordiaUPC" panose="020B0304020202020204" pitchFamily="34" charset="-34"/>
                          <a:cs typeface="CordiaUPC" panose="020B0304020202020204" pitchFamily="34" charset="-34"/>
                        </a:rPr>
                        <a:t>gkr@icai.org</a:t>
                      </a:r>
                      <a:r>
                        <a:rPr lang="en-GB" sz="2000" b="1" baseline="0" dirty="0">
                          <a:solidFill>
                            <a:srgbClr val="0000CC"/>
                          </a:solidFill>
                          <a:latin typeface="CordiaUPC" panose="020B0304020202020204" pitchFamily="34" charset="-34"/>
                          <a:cs typeface="CordiaUPC" panose="020B0304020202020204" pitchFamily="34" charset="-34"/>
                        </a:rPr>
                        <a:t> </a:t>
                      </a:r>
                      <a:r>
                        <a:rPr lang="en-GB" sz="2000" b="0" dirty="0">
                          <a:solidFill>
                            <a:srgbClr val="008000"/>
                          </a:solidFill>
                          <a:latin typeface="CordiaUPC" panose="020B0304020202020204" pitchFamily="34" charset="-34"/>
                          <a:cs typeface="CordiaUPC" panose="020B0304020202020204" pitchFamily="34" charset="-34"/>
                        </a:rPr>
                        <a:t> </a:t>
                      </a:r>
                      <a:r>
                        <a:rPr lang="en-GB" sz="2000" b="1" baseline="0" dirty="0">
                          <a:solidFill>
                            <a:srgbClr val="C00000"/>
                          </a:solidFill>
                          <a:latin typeface="CordiaUPC" panose="020B0304020202020204" pitchFamily="34" charset="-34"/>
                          <a:cs typeface="CordiaUPC" panose="020B0304020202020204" pitchFamily="34" charset="-34"/>
                        </a:rPr>
                        <a:t>Mobile: </a:t>
                      </a:r>
                      <a:r>
                        <a:rPr lang="en-GB" sz="2000" b="1" baseline="0" dirty="0">
                          <a:solidFill>
                            <a:srgbClr val="0000CC"/>
                          </a:solidFill>
                          <a:latin typeface="CordiaUPC" panose="020B0304020202020204" pitchFamily="34" charset="-34"/>
                          <a:cs typeface="CordiaUPC" panose="020B0304020202020204" pitchFamily="34" charset="-34"/>
                        </a:rPr>
                        <a:t>98400 63269 | 98401 63269 </a:t>
                      </a:r>
                      <a:endParaRPr lang="en-GB" sz="2000" b="1" dirty="0">
                        <a:solidFill>
                          <a:srgbClr val="0000CC"/>
                        </a:solidFill>
                        <a:latin typeface="CordiaUPC" panose="020B0304020202020204" pitchFamily="34" charset="-34"/>
                        <a:cs typeface="CordiaUPC" panose="020B0304020202020204" pitchFamily="34" charset="-34"/>
                      </a:endParaRPr>
                    </a:p>
                  </a:txBody>
                  <a:tcPr marT="45548" marB="45548">
                    <a:noFill/>
                  </a:tcPr>
                </a:tc>
                <a:extLst>
                  <a:ext uri="{0D108BD9-81ED-4DB2-BD59-A6C34878D82A}">
                    <a16:rowId xmlns:a16="http://schemas.microsoft.com/office/drawing/2014/main" val="10000"/>
                  </a:ext>
                </a:extLst>
              </a:tr>
            </a:tbl>
          </a:graphicData>
        </a:graphic>
      </p:graphicFrame>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1999" cy="467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FF2B5EF4-FFF2-40B4-BE49-F238E27FC236}">
                <a16:creationId xmlns:a16="http://schemas.microsoft.com/office/drawing/2014/main" id="{9B8EC63D-102E-3047-B917-8EFB0AA7B51D}"/>
              </a:ext>
            </a:extLst>
          </p:cNvPr>
          <p:cNvSpPr>
            <a:spLocks noGrp="1"/>
          </p:cNvSpPr>
          <p:nvPr>
            <p:ph type="ftr" sz="quarter" idx="11"/>
          </p:nvPr>
        </p:nvSpPr>
        <p:spPr/>
        <p:txBody>
          <a:bodyPr/>
          <a:lstStyle/>
          <a:p>
            <a:r>
              <a:rPr lang="en-US"/>
              <a:t>gkr@icai.org   |   9840063269</a:t>
            </a:r>
          </a:p>
        </p:txBody>
      </p:sp>
    </p:spTree>
    <p:extLst>
      <p:ext uri="{BB962C8B-B14F-4D97-AF65-F5344CB8AC3E}">
        <p14:creationId xmlns:p14="http://schemas.microsoft.com/office/powerpoint/2010/main" val="3017305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EB9FC5-650E-371D-8E4A-4074B24A3053}"/>
              </a:ext>
            </a:extLst>
          </p:cNvPr>
          <p:cNvPicPr>
            <a:picLocks noChangeAspect="1"/>
          </p:cNvPicPr>
          <p:nvPr/>
        </p:nvPicPr>
        <p:blipFill rotWithShape="1">
          <a:blip r:embed="rId2"/>
          <a:srcRect b="50000"/>
          <a:stretch/>
        </p:blipFill>
        <p:spPr>
          <a:xfrm>
            <a:off x="2301882" y="739903"/>
            <a:ext cx="7588235" cy="5378193"/>
          </a:xfrm>
          <a:prstGeom prst="rect">
            <a:avLst/>
          </a:prstGeom>
        </p:spPr>
      </p:pic>
    </p:spTree>
    <p:extLst>
      <p:ext uri="{BB962C8B-B14F-4D97-AF65-F5344CB8AC3E}">
        <p14:creationId xmlns:p14="http://schemas.microsoft.com/office/powerpoint/2010/main" val="235511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D9F1-BE7F-558F-8697-94C818B055DD}"/>
              </a:ext>
            </a:extLst>
          </p:cNvPr>
          <p:cNvSpPr>
            <a:spLocks noGrp="1"/>
          </p:cNvSpPr>
          <p:nvPr>
            <p:ph type="title"/>
          </p:nvPr>
        </p:nvSpPr>
        <p:spPr>
          <a:xfrm>
            <a:off x="838200" y="365126"/>
            <a:ext cx="10515600" cy="977900"/>
          </a:xfrm>
        </p:spPr>
        <p:txBody>
          <a:bodyPr>
            <a:normAutofit fontScale="90000"/>
          </a:bodyPr>
          <a:lstStyle/>
          <a:p>
            <a:r>
              <a:rPr lang="en-US" sz="3600" b="1" dirty="0">
                <a:solidFill>
                  <a:srgbClr val="0432FF"/>
                </a:solidFill>
                <a:latin typeface="Optima" panose="02000503060000020004" pitchFamily="2" charset="0"/>
              </a:rPr>
              <a:t>Introduction of ECL Framework for Provisioning by Banks</a:t>
            </a:r>
          </a:p>
        </p:txBody>
      </p:sp>
      <p:sp>
        <p:nvSpPr>
          <p:cNvPr id="3" name="Content Placeholder 2">
            <a:extLst>
              <a:ext uri="{FF2B5EF4-FFF2-40B4-BE49-F238E27FC236}">
                <a16:creationId xmlns:a16="http://schemas.microsoft.com/office/drawing/2014/main" id="{EF8CBB3E-5932-D054-3266-E9E91B16D6BA}"/>
              </a:ext>
            </a:extLst>
          </p:cNvPr>
          <p:cNvSpPr>
            <a:spLocks noGrp="1"/>
          </p:cNvSpPr>
          <p:nvPr>
            <p:ph idx="1"/>
          </p:nvPr>
        </p:nvSpPr>
        <p:spPr>
          <a:xfrm>
            <a:off x="671513" y="1722440"/>
            <a:ext cx="11058525" cy="4406897"/>
          </a:xfrm>
        </p:spPr>
        <p:txBody>
          <a:bodyPr vert="horz" lIns="91440" tIns="45720" rIns="91440" bIns="45720" rtlCol="0">
            <a:normAutofit/>
          </a:bodyPr>
          <a:lstStyle/>
          <a:p>
            <a:pPr algn="just">
              <a:lnSpc>
                <a:spcPct val="150000"/>
              </a:lnSpc>
            </a:pPr>
            <a:r>
              <a:rPr lang="en-IN" sz="2000" dirty="0">
                <a:latin typeface="Montserrat" pitchFamily="2" charset="77"/>
              </a:rPr>
              <a:t>Through ECL, banks can estimate the forward-looking probability of default for each loan, and then by multiplying that probability by the likely loss given default, the bank gets the percentage loss that is expected to occur if the borrower defaults. </a:t>
            </a:r>
            <a:endParaRPr lang="en-US" sz="2000" dirty="0">
              <a:latin typeface="Montserrat" pitchFamily="2" charset="77"/>
            </a:endParaRPr>
          </a:p>
        </p:txBody>
      </p:sp>
      <p:pic>
        <p:nvPicPr>
          <p:cNvPr id="1028" name="Picture 4">
            <a:extLst>
              <a:ext uri="{FF2B5EF4-FFF2-40B4-BE49-F238E27FC236}">
                <a16:creationId xmlns:a16="http://schemas.microsoft.com/office/drawing/2014/main" id="{B120484F-7629-1DB5-55B4-050F49CCB8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64" t="8334" r="19167" b="10624"/>
          <a:stretch/>
        </p:blipFill>
        <p:spPr bwMode="auto">
          <a:xfrm>
            <a:off x="8597464" y="3171825"/>
            <a:ext cx="3246184" cy="30137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892237-2012-0309-614E-2CE09CA07404}"/>
              </a:ext>
            </a:extLst>
          </p:cNvPr>
          <p:cNvSpPr txBox="1"/>
          <p:nvPr/>
        </p:nvSpPr>
        <p:spPr>
          <a:xfrm>
            <a:off x="0" y="6185585"/>
            <a:ext cx="12192000" cy="646331"/>
          </a:xfrm>
          <a:prstGeom prst="rect">
            <a:avLst/>
          </a:prstGeom>
          <a:noFill/>
        </p:spPr>
        <p:txBody>
          <a:bodyPr wrap="square">
            <a:spAutoFit/>
          </a:bodyPr>
          <a:lstStyle/>
          <a:p>
            <a:r>
              <a:rPr lang="en-US" dirty="0"/>
              <a:t>Reference:</a:t>
            </a:r>
          </a:p>
          <a:p>
            <a:r>
              <a:rPr lang="en-US" dirty="0">
                <a:hlinkClick r:id="rId3"/>
              </a:rPr>
              <a:t>https://rbidocs.rbi.org.in/rdocs/Publications/PDFs/DPECL160012023AE79B7B546C94715AA8468B0811096F5.PDF</a:t>
            </a:r>
            <a:r>
              <a:rPr lang="en-US" dirty="0"/>
              <a:t>  </a:t>
            </a:r>
          </a:p>
        </p:txBody>
      </p:sp>
    </p:spTree>
    <p:extLst>
      <p:ext uri="{BB962C8B-B14F-4D97-AF65-F5344CB8AC3E}">
        <p14:creationId xmlns:p14="http://schemas.microsoft.com/office/powerpoint/2010/main" val="87889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D9F1-BE7F-558F-8697-94C818B055DD}"/>
              </a:ext>
            </a:extLst>
          </p:cNvPr>
          <p:cNvSpPr>
            <a:spLocks noGrp="1"/>
          </p:cNvSpPr>
          <p:nvPr>
            <p:ph type="title"/>
          </p:nvPr>
        </p:nvSpPr>
        <p:spPr>
          <a:xfrm>
            <a:off x="838200" y="365126"/>
            <a:ext cx="10515600" cy="977900"/>
          </a:xfrm>
        </p:spPr>
        <p:txBody>
          <a:bodyPr>
            <a:normAutofit/>
          </a:bodyPr>
          <a:lstStyle/>
          <a:p>
            <a:r>
              <a:rPr lang="en-US" sz="3600" b="1" dirty="0">
                <a:solidFill>
                  <a:srgbClr val="0432FF"/>
                </a:solidFill>
                <a:latin typeface="Optima" panose="02000503060000020004" pitchFamily="2" charset="0"/>
              </a:rPr>
              <a:t>News</a:t>
            </a:r>
          </a:p>
        </p:txBody>
      </p:sp>
      <p:sp>
        <p:nvSpPr>
          <p:cNvPr id="3" name="Content Placeholder 2">
            <a:extLst>
              <a:ext uri="{FF2B5EF4-FFF2-40B4-BE49-F238E27FC236}">
                <a16:creationId xmlns:a16="http://schemas.microsoft.com/office/drawing/2014/main" id="{EF8CBB3E-5932-D054-3266-E9E91B16D6BA}"/>
              </a:ext>
            </a:extLst>
          </p:cNvPr>
          <p:cNvSpPr>
            <a:spLocks noGrp="1"/>
          </p:cNvSpPr>
          <p:nvPr>
            <p:ph idx="1"/>
          </p:nvPr>
        </p:nvSpPr>
        <p:spPr>
          <a:xfrm>
            <a:off x="671513" y="1722440"/>
            <a:ext cx="11058525" cy="4406897"/>
          </a:xfrm>
        </p:spPr>
        <p:txBody>
          <a:bodyPr>
            <a:normAutofit/>
          </a:bodyPr>
          <a:lstStyle/>
          <a:p>
            <a:pPr algn="just">
              <a:lnSpc>
                <a:spcPct val="150000"/>
              </a:lnSpc>
            </a:pPr>
            <a:r>
              <a:rPr lang="en-IN" sz="2000" b="0" i="0" u="none" strike="noStrike" dirty="0">
                <a:solidFill>
                  <a:srgbClr val="0052CC"/>
                </a:solidFill>
                <a:effectLst/>
                <a:latin typeface="Montserrat" pitchFamily="2" charset="77"/>
              </a:rPr>
              <a:t>RBI</a:t>
            </a:r>
            <a:r>
              <a:rPr lang="en-IN" sz="2000" b="0" i="0" dirty="0">
                <a:solidFill>
                  <a:srgbClr val="000000"/>
                </a:solidFill>
                <a:effectLst/>
                <a:latin typeface="Montserrat" pitchFamily="2" charset="77"/>
              </a:rPr>
              <a:t> and the </a:t>
            </a:r>
            <a:r>
              <a:rPr lang="en-IN" sz="2000" b="0" i="0" dirty="0">
                <a:solidFill>
                  <a:srgbClr val="0432FF"/>
                </a:solidFill>
                <a:effectLst/>
                <a:latin typeface="Montserrat" pitchFamily="2" charset="77"/>
              </a:rPr>
              <a:t>Central Bank of United Arab Emirates</a:t>
            </a:r>
            <a:r>
              <a:rPr lang="en-IN" sz="2000" b="0" i="0" dirty="0">
                <a:solidFill>
                  <a:srgbClr val="000000"/>
                </a:solidFill>
                <a:effectLst/>
                <a:latin typeface="Montserrat" pitchFamily="2" charset="77"/>
              </a:rPr>
              <a:t> have signed an MoU to conduct pilots to test central bank digital currency (CBDC) transactions for cross-border payments.</a:t>
            </a:r>
          </a:p>
          <a:p>
            <a:pPr algn="just">
              <a:lnSpc>
                <a:spcPct val="150000"/>
              </a:lnSpc>
            </a:pPr>
            <a:r>
              <a:rPr lang="en-IN" sz="2000" b="0" i="0" dirty="0">
                <a:solidFill>
                  <a:srgbClr val="000000"/>
                </a:solidFill>
                <a:effectLst/>
                <a:latin typeface="Montserrat" pitchFamily="2" charset="77"/>
              </a:rPr>
              <a:t>During the interlinking of </a:t>
            </a:r>
            <a:r>
              <a:rPr lang="en-IN" sz="2000" b="0" i="0" dirty="0">
                <a:solidFill>
                  <a:srgbClr val="0432FF"/>
                </a:solidFill>
                <a:effectLst/>
                <a:latin typeface="Montserrat" pitchFamily="2" charset="77"/>
              </a:rPr>
              <a:t>Singapore</a:t>
            </a:r>
            <a:r>
              <a:rPr lang="en-IN" sz="2000" b="0" i="0" dirty="0">
                <a:solidFill>
                  <a:srgbClr val="000000"/>
                </a:solidFill>
                <a:effectLst/>
                <a:latin typeface="Montserrat" pitchFamily="2" charset="77"/>
              </a:rPr>
              <a:t> and </a:t>
            </a:r>
            <a:r>
              <a:rPr lang="en-IN" sz="2000" b="0" i="0" dirty="0">
                <a:solidFill>
                  <a:srgbClr val="0432FF"/>
                </a:solidFill>
                <a:effectLst/>
                <a:latin typeface="Montserrat" pitchFamily="2" charset="77"/>
              </a:rPr>
              <a:t>Thailand</a:t>
            </a:r>
            <a:r>
              <a:rPr lang="en-IN" sz="2000" b="0" i="0" dirty="0">
                <a:solidFill>
                  <a:srgbClr val="000000"/>
                </a:solidFill>
                <a:effectLst/>
                <a:latin typeface="Montserrat" pitchFamily="2" charset="77"/>
              </a:rPr>
              <a:t>’s FPS (</a:t>
            </a:r>
            <a:r>
              <a:rPr lang="en-IN" sz="2000" b="0" i="0" dirty="0" err="1">
                <a:solidFill>
                  <a:srgbClr val="000000"/>
                </a:solidFill>
                <a:effectLst/>
                <a:latin typeface="Montserrat" pitchFamily="2" charset="77"/>
              </a:rPr>
              <a:t>PayNow-PromptPay</a:t>
            </a:r>
            <a:r>
              <a:rPr lang="en-IN" sz="2000" b="0" i="0" dirty="0">
                <a:solidFill>
                  <a:srgbClr val="000000"/>
                </a:solidFill>
                <a:effectLst/>
                <a:latin typeface="Montserrat" pitchFamily="2" charset="77"/>
              </a:rPr>
              <a:t> linkage), it was found that the national AML laws in both countries have different requirements relating to the nature of customer information that was supposed to be recorded under the law—while </a:t>
            </a:r>
            <a:r>
              <a:rPr lang="en-IN" sz="2000" b="0" i="0" dirty="0" err="1">
                <a:solidFill>
                  <a:srgbClr val="000000"/>
                </a:solidFill>
                <a:effectLst/>
                <a:latin typeface="Montserrat" pitchFamily="2" charset="77"/>
              </a:rPr>
              <a:t>PromptPay</a:t>
            </a:r>
            <a:r>
              <a:rPr lang="en-IN" sz="2000" b="0" i="0" dirty="0">
                <a:solidFill>
                  <a:srgbClr val="000000"/>
                </a:solidFill>
                <a:effectLst/>
                <a:latin typeface="Montserrat" pitchFamily="2" charset="77"/>
              </a:rPr>
              <a:t> displayed the receiver’s full name, </a:t>
            </a:r>
            <a:r>
              <a:rPr lang="en-IN" sz="2000" b="0" i="0" dirty="0" err="1">
                <a:solidFill>
                  <a:srgbClr val="000000"/>
                </a:solidFill>
                <a:effectLst/>
                <a:latin typeface="Montserrat" pitchFamily="2" charset="77"/>
              </a:rPr>
              <a:t>PayNow</a:t>
            </a:r>
            <a:r>
              <a:rPr lang="en-IN" sz="2000" b="0" i="0" dirty="0">
                <a:solidFill>
                  <a:srgbClr val="000000"/>
                </a:solidFill>
                <a:effectLst/>
                <a:latin typeface="Montserrat" pitchFamily="2" charset="77"/>
              </a:rPr>
              <a:t> displayed the nickname of the receiver. Similarly, data protection standards for cross-border data transfer are also not uniform across countries</a:t>
            </a:r>
            <a:endParaRPr lang="en-IN" sz="2000" b="0" i="0" dirty="0">
              <a:solidFill>
                <a:srgbClr val="000000"/>
              </a:solidFill>
              <a:effectLst/>
              <a:latin typeface="Avenir Next" panose="020B0503020202020204" pitchFamily="34" charset="0"/>
            </a:endParaRPr>
          </a:p>
          <a:p>
            <a:pPr algn="just">
              <a:lnSpc>
                <a:spcPct val="150000"/>
              </a:lnSpc>
            </a:pPr>
            <a:endParaRPr lang="en-US" sz="4800" dirty="0">
              <a:latin typeface="Avenir Next" panose="020B0503020202020204" pitchFamily="34" charset="0"/>
            </a:endParaRPr>
          </a:p>
        </p:txBody>
      </p:sp>
      <p:pic>
        <p:nvPicPr>
          <p:cNvPr id="1026" name="Picture 2" descr="Digital rupee - Wikipedia">
            <a:extLst>
              <a:ext uri="{FF2B5EF4-FFF2-40B4-BE49-F238E27FC236}">
                <a16:creationId xmlns:a16="http://schemas.microsoft.com/office/drawing/2014/main" id="{82D8769E-C571-C978-B7DA-F3F1269CD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1225" y="0"/>
            <a:ext cx="2390775" cy="159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2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D9F1-BE7F-558F-8697-94C818B055DD}"/>
              </a:ext>
            </a:extLst>
          </p:cNvPr>
          <p:cNvSpPr>
            <a:spLocks noGrp="1"/>
          </p:cNvSpPr>
          <p:nvPr>
            <p:ph type="title"/>
          </p:nvPr>
        </p:nvSpPr>
        <p:spPr>
          <a:xfrm>
            <a:off x="838200" y="365126"/>
            <a:ext cx="10515600" cy="977900"/>
          </a:xfrm>
        </p:spPr>
        <p:txBody>
          <a:bodyPr>
            <a:normAutofit/>
          </a:bodyPr>
          <a:lstStyle/>
          <a:p>
            <a:r>
              <a:rPr lang="en-US" sz="3600" b="1" dirty="0">
                <a:solidFill>
                  <a:srgbClr val="0432FF"/>
                </a:solidFill>
                <a:latin typeface="Optima" panose="02000503060000020004" pitchFamily="2" charset="0"/>
              </a:rPr>
              <a:t>Central Bank Digital Currency</a:t>
            </a:r>
          </a:p>
        </p:txBody>
      </p:sp>
      <p:sp>
        <p:nvSpPr>
          <p:cNvPr id="3" name="Content Placeholder 2">
            <a:extLst>
              <a:ext uri="{FF2B5EF4-FFF2-40B4-BE49-F238E27FC236}">
                <a16:creationId xmlns:a16="http://schemas.microsoft.com/office/drawing/2014/main" id="{EF8CBB3E-5932-D054-3266-E9E91B16D6BA}"/>
              </a:ext>
            </a:extLst>
          </p:cNvPr>
          <p:cNvSpPr>
            <a:spLocks noGrp="1"/>
          </p:cNvSpPr>
          <p:nvPr>
            <p:ph idx="1"/>
          </p:nvPr>
        </p:nvSpPr>
        <p:spPr>
          <a:xfrm>
            <a:off x="671513" y="1722441"/>
            <a:ext cx="11058525" cy="4349748"/>
          </a:xfrm>
        </p:spPr>
        <p:txBody>
          <a:bodyPr>
            <a:normAutofit/>
          </a:bodyPr>
          <a:lstStyle/>
          <a:p>
            <a:pPr marL="0" indent="0" algn="just">
              <a:lnSpc>
                <a:spcPct val="150000"/>
              </a:lnSpc>
              <a:buNone/>
            </a:pPr>
            <a:r>
              <a:rPr lang="en-IN" sz="2400" b="0" i="0" dirty="0">
                <a:solidFill>
                  <a:srgbClr val="000000"/>
                </a:solidFill>
                <a:effectLst/>
                <a:latin typeface="Avenir Next" panose="020B0503020202020204" pitchFamily="34" charset="0"/>
              </a:rPr>
              <a:t>The key design choices to be considered for issuing CBDCs include </a:t>
            </a:r>
          </a:p>
          <a:p>
            <a:pPr lvl="1" algn="just">
              <a:lnSpc>
                <a:spcPct val="150000"/>
              </a:lnSpc>
            </a:pPr>
            <a:r>
              <a:rPr lang="en-IN" sz="2200" b="0" i="0" dirty="0">
                <a:solidFill>
                  <a:srgbClr val="0432FF"/>
                </a:solidFill>
                <a:effectLst/>
                <a:latin typeface="Arial" panose="020B0604020202020204" pitchFamily="34" charset="0"/>
                <a:cs typeface="Arial" panose="020B0604020202020204" pitchFamily="34" charset="0"/>
              </a:rPr>
              <a:t>(</a:t>
            </a:r>
            <a:r>
              <a:rPr lang="en-IN" sz="2200" b="0" i="0" dirty="0" err="1">
                <a:solidFill>
                  <a:srgbClr val="0432FF"/>
                </a:solidFill>
                <a:effectLst/>
                <a:latin typeface="Arial" panose="020B0604020202020204" pitchFamily="34" charset="0"/>
                <a:cs typeface="Arial" panose="020B0604020202020204" pitchFamily="34" charset="0"/>
              </a:rPr>
              <a:t>i</a:t>
            </a:r>
            <a:r>
              <a:rPr lang="en-IN" sz="2200" b="0" i="0" dirty="0">
                <a:solidFill>
                  <a:srgbClr val="0432FF"/>
                </a:solidFill>
                <a:effectLst/>
                <a:latin typeface="Arial" panose="020B0604020202020204" pitchFamily="34" charset="0"/>
                <a:cs typeface="Arial" panose="020B0604020202020204" pitchFamily="34" charset="0"/>
              </a:rPr>
              <a:t>) </a:t>
            </a:r>
            <a:r>
              <a:rPr lang="en-IN" sz="2200" b="1" i="0" dirty="0">
                <a:solidFill>
                  <a:srgbClr val="C00000"/>
                </a:solidFill>
                <a:effectLst/>
                <a:latin typeface="Arial" panose="020B0604020202020204" pitchFamily="34" charset="0"/>
                <a:cs typeface="Arial" panose="020B0604020202020204" pitchFamily="34" charset="0"/>
              </a:rPr>
              <a:t>Types</a:t>
            </a:r>
            <a:r>
              <a:rPr lang="en-IN" sz="2200" b="1" i="0" dirty="0">
                <a:solidFill>
                  <a:srgbClr val="0432FF"/>
                </a:solidFill>
                <a:effectLst/>
                <a:latin typeface="Arial" panose="020B0604020202020204" pitchFamily="34" charset="0"/>
                <a:cs typeface="Arial" panose="020B0604020202020204" pitchFamily="34" charset="0"/>
              </a:rPr>
              <a:t> </a:t>
            </a:r>
            <a:r>
              <a:rPr lang="en-IN" sz="2200" b="0" i="0" dirty="0">
                <a:solidFill>
                  <a:srgbClr val="0432FF"/>
                </a:solidFill>
                <a:effectLst/>
                <a:latin typeface="Arial" panose="020B0604020202020204" pitchFamily="34" charset="0"/>
                <a:cs typeface="Arial" panose="020B0604020202020204" pitchFamily="34" charset="0"/>
              </a:rPr>
              <a:t>of CBDC to be issued (Wholesale CBDC and/or Retail CBDC), </a:t>
            </a:r>
          </a:p>
          <a:p>
            <a:pPr lvl="1" algn="just">
              <a:lnSpc>
                <a:spcPct val="150000"/>
              </a:lnSpc>
            </a:pPr>
            <a:r>
              <a:rPr lang="en-IN" sz="2200" b="0" i="0" dirty="0">
                <a:solidFill>
                  <a:srgbClr val="0432FF"/>
                </a:solidFill>
                <a:effectLst/>
                <a:latin typeface="Arial" panose="020B0604020202020204" pitchFamily="34" charset="0"/>
                <a:cs typeface="Arial" panose="020B0604020202020204" pitchFamily="34" charset="0"/>
              </a:rPr>
              <a:t>(ii) </a:t>
            </a:r>
            <a:r>
              <a:rPr lang="en-IN" sz="2200" b="1" i="0" dirty="0">
                <a:solidFill>
                  <a:srgbClr val="C00000"/>
                </a:solidFill>
                <a:effectLst/>
                <a:latin typeface="Arial" panose="020B0604020202020204" pitchFamily="34" charset="0"/>
                <a:cs typeface="Arial" panose="020B0604020202020204" pitchFamily="34" charset="0"/>
              </a:rPr>
              <a:t>Models</a:t>
            </a:r>
            <a:r>
              <a:rPr lang="en-IN" sz="2200" b="0" i="0" dirty="0">
                <a:solidFill>
                  <a:srgbClr val="0432FF"/>
                </a:solidFill>
                <a:effectLst/>
                <a:latin typeface="Arial" panose="020B0604020202020204" pitchFamily="34" charset="0"/>
                <a:cs typeface="Arial" panose="020B0604020202020204" pitchFamily="34" charset="0"/>
              </a:rPr>
              <a:t> for issuance and management of CBDCs (Direct, Indirect or Hybrid model), </a:t>
            </a:r>
          </a:p>
          <a:p>
            <a:pPr lvl="1" algn="just">
              <a:lnSpc>
                <a:spcPct val="150000"/>
              </a:lnSpc>
            </a:pPr>
            <a:r>
              <a:rPr lang="en-IN" sz="2200" b="0" i="0" dirty="0">
                <a:solidFill>
                  <a:srgbClr val="0432FF"/>
                </a:solidFill>
                <a:effectLst/>
                <a:latin typeface="Arial" panose="020B0604020202020204" pitchFamily="34" charset="0"/>
                <a:cs typeface="Arial" panose="020B0604020202020204" pitchFamily="34" charset="0"/>
              </a:rPr>
              <a:t>(iii) </a:t>
            </a:r>
            <a:r>
              <a:rPr lang="en-IN" sz="2200" b="1" i="0" dirty="0">
                <a:solidFill>
                  <a:srgbClr val="C00000"/>
                </a:solidFill>
                <a:effectLst/>
                <a:latin typeface="Arial" panose="020B0604020202020204" pitchFamily="34" charset="0"/>
                <a:cs typeface="Arial" panose="020B0604020202020204" pitchFamily="34" charset="0"/>
              </a:rPr>
              <a:t>Form</a:t>
            </a:r>
            <a:r>
              <a:rPr lang="en-IN" sz="2200" b="0" i="0" dirty="0">
                <a:solidFill>
                  <a:srgbClr val="0432FF"/>
                </a:solidFill>
                <a:effectLst/>
                <a:latin typeface="Arial" panose="020B0604020202020204" pitchFamily="34" charset="0"/>
                <a:cs typeface="Arial" panose="020B0604020202020204" pitchFamily="34" charset="0"/>
              </a:rPr>
              <a:t> of CBDC (Token-based or Account-based), </a:t>
            </a:r>
          </a:p>
          <a:p>
            <a:pPr lvl="1" algn="just">
              <a:lnSpc>
                <a:spcPct val="150000"/>
              </a:lnSpc>
            </a:pPr>
            <a:r>
              <a:rPr lang="en-IN" sz="2200" b="0" i="0" dirty="0">
                <a:solidFill>
                  <a:srgbClr val="0432FF"/>
                </a:solidFill>
                <a:effectLst/>
                <a:latin typeface="Arial" panose="020B0604020202020204" pitchFamily="34" charset="0"/>
                <a:cs typeface="Arial" panose="020B0604020202020204" pitchFamily="34" charset="0"/>
              </a:rPr>
              <a:t>(iv) Instrument </a:t>
            </a:r>
            <a:r>
              <a:rPr lang="en-IN" sz="2200" b="1" i="0" dirty="0">
                <a:solidFill>
                  <a:srgbClr val="C00000"/>
                </a:solidFill>
                <a:effectLst/>
                <a:latin typeface="Arial" panose="020B0604020202020204" pitchFamily="34" charset="0"/>
                <a:cs typeface="Arial" panose="020B0604020202020204" pitchFamily="34" charset="0"/>
              </a:rPr>
              <a:t>Design</a:t>
            </a:r>
            <a:r>
              <a:rPr lang="en-IN" sz="2200" b="0" i="0" dirty="0">
                <a:solidFill>
                  <a:srgbClr val="0432FF"/>
                </a:solidFill>
                <a:effectLst/>
                <a:latin typeface="Arial" panose="020B0604020202020204" pitchFamily="34" charset="0"/>
                <a:cs typeface="Arial" panose="020B0604020202020204" pitchFamily="34" charset="0"/>
              </a:rPr>
              <a:t> (Remunerated or Non-remunerated) and </a:t>
            </a:r>
          </a:p>
          <a:p>
            <a:pPr lvl="1" algn="just">
              <a:lnSpc>
                <a:spcPct val="150000"/>
              </a:lnSpc>
            </a:pPr>
            <a:r>
              <a:rPr lang="en-IN" sz="2200" b="0" i="0" dirty="0">
                <a:solidFill>
                  <a:srgbClr val="0432FF"/>
                </a:solidFill>
                <a:effectLst/>
                <a:latin typeface="Arial" panose="020B0604020202020204" pitchFamily="34" charset="0"/>
                <a:cs typeface="Arial" panose="020B0604020202020204" pitchFamily="34" charset="0"/>
              </a:rPr>
              <a:t>(v) Degree of </a:t>
            </a:r>
            <a:r>
              <a:rPr lang="en-IN" sz="2200" b="1" i="0" dirty="0">
                <a:solidFill>
                  <a:srgbClr val="C00000"/>
                </a:solidFill>
                <a:effectLst/>
                <a:latin typeface="Arial" panose="020B0604020202020204" pitchFamily="34" charset="0"/>
                <a:cs typeface="Arial" panose="020B0604020202020204" pitchFamily="34" charset="0"/>
              </a:rPr>
              <a:t>Anonymity</a:t>
            </a:r>
            <a:r>
              <a:rPr lang="en-IN" sz="2200" b="0" i="0" dirty="0">
                <a:solidFill>
                  <a:srgbClr val="0432FF"/>
                </a:solidFill>
                <a:effectLst/>
                <a:latin typeface="Arial" panose="020B0604020202020204" pitchFamily="34" charset="0"/>
                <a:cs typeface="Arial" panose="020B0604020202020204" pitchFamily="34" charset="0"/>
              </a:rPr>
              <a:t>.</a:t>
            </a:r>
          </a:p>
          <a:p>
            <a:pPr marL="0" indent="0" algn="just">
              <a:lnSpc>
                <a:spcPct val="150000"/>
              </a:lnSpc>
              <a:buNone/>
            </a:pPr>
            <a:endParaRPr lang="en-IN" sz="4000" b="0" i="0" dirty="0">
              <a:solidFill>
                <a:srgbClr val="000000"/>
              </a:solidFill>
              <a:effectLst/>
              <a:latin typeface="Avenir Next" panose="020B0503020202020204" pitchFamily="34" charset="0"/>
            </a:endParaRPr>
          </a:p>
          <a:p>
            <a:pPr algn="just">
              <a:lnSpc>
                <a:spcPct val="150000"/>
              </a:lnSpc>
            </a:pPr>
            <a:endParaRPr lang="en-US" sz="4000" dirty="0">
              <a:latin typeface="Avenir Next" panose="020B0503020202020204" pitchFamily="34" charset="0"/>
            </a:endParaRPr>
          </a:p>
        </p:txBody>
      </p:sp>
      <p:pic>
        <p:nvPicPr>
          <p:cNvPr id="1026" name="Picture 2" descr="Digital rupee - Wikipedia">
            <a:extLst>
              <a:ext uri="{FF2B5EF4-FFF2-40B4-BE49-F238E27FC236}">
                <a16:creationId xmlns:a16="http://schemas.microsoft.com/office/drawing/2014/main" id="{82D8769E-C571-C978-B7DA-F3F1269CD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1225" y="0"/>
            <a:ext cx="2390775" cy="15909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AF0E46-8A60-B6F1-C24B-BD8E34F0F71A}"/>
              </a:ext>
            </a:extLst>
          </p:cNvPr>
          <p:cNvSpPr txBox="1"/>
          <p:nvPr/>
        </p:nvSpPr>
        <p:spPr>
          <a:xfrm>
            <a:off x="0" y="6129338"/>
            <a:ext cx="12192000" cy="646331"/>
          </a:xfrm>
          <a:prstGeom prst="rect">
            <a:avLst/>
          </a:prstGeom>
          <a:noFill/>
        </p:spPr>
        <p:txBody>
          <a:bodyPr wrap="square" rtlCol="0">
            <a:spAutoFit/>
          </a:bodyPr>
          <a:lstStyle/>
          <a:p>
            <a:r>
              <a:rPr lang="en-US" dirty="0"/>
              <a:t>Reference:</a:t>
            </a:r>
          </a:p>
          <a:p>
            <a:r>
              <a:rPr lang="en-US" dirty="0">
                <a:hlinkClick r:id="rId3"/>
              </a:rPr>
              <a:t>https://rbidocs.rbi.org.in/rdocs/PublicationReport/Pdfs/CONCEPTNOTEACB531172E0B4DFC9A6E506C2C24FFB6.PDF</a:t>
            </a:r>
            <a:r>
              <a:rPr lang="en-US" dirty="0"/>
              <a:t> </a:t>
            </a:r>
          </a:p>
        </p:txBody>
      </p:sp>
    </p:spTree>
    <p:extLst>
      <p:ext uri="{BB962C8B-B14F-4D97-AF65-F5344CB8AC3E}">
        <p14:creationId xmlns:p14="http://schemas.microsoft.com/office/powerpoint/2010/main" val="304356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D9F1-BE7F-558F-8697-94C818B055DD}"/>
              </a:ext>
            </a:extLst>
          </p:cNvPr>
          <p:cNvSpPr>
            <a:spLocks noGrp="1"/>
          </p:cNvSpPr>
          <p:nvPr>
            <p:ph type="title"/>
          </p:nvPr>
        </p:nvSpPr>
        <p:spPr>
          <a:xfrm>
            <a:off x="838200" y="365126"/>
            <a:ext cx="10515600" cy="977900"/>
          </a:xfrm>
        </p:spPr>
        <p:txBody>
          <a:bodyPr>
            <a:normAutofit/>
          </a:bodyPr>
          <a:lstStyle/>
          <a:p>
            <a:r>
              <a:rPr lang="en-US" sz="3600" b="1" dirty="0">
                <a:solidFill>
                  <a:srgbClr val="0432FF"/>
                </a:solidFill>
                <a:latin typeface="Optima" panose="02000503060000020004" pitchFamily="2" charset="0"/>
              </a:rPr>
              <a:t>Central Bank Digital Currency</a:t>
            </a:r>
          </a:p>
        </p:txBody>
      </p:sp>
      <p:sp>
        <p:nvSpPr>
          <p:cNvPr id="3" name="Content Placeholder 2">
            <a:extLst>
              <a:ext uri="{FF2B5EF4-FFF2-40B4-BE49-F238E27FC236}">
                <a16:creationId xmlns:a16="http://schemas.microsoft.com/office/drawing/2014/main" id="{EF8CBB3E-5932-D054-3266-E9E91B16D6BA}"/>
              </a:ext>
            </a:extLst>
          </p:cNvPr>
          <p:cNvSpPr>
            <a:spLocks noGrp="1"/>
          </p:cNvSpPr>
          <p:nvPr>
            <p:ph idx="1"/>
          </p:nvPr>
        </p:nvSpPr>
        <p:spPr>
          <a:xfrm>
            <a:off x="838200" y="1687515"/>
            <a:ext cx="10515600" cy="4698997"/>
          </a:xfrm>
        </p:spPr>
        <p:txBody>
          <a:bodyPr>
            <a:normAutofit/>
          </a:bodyPr>
          <a:lstStyle/>
          <a:p>
            <a:pPr marL="0" indent="0" algn="just">
              <a:lnSpc>
                <a:spcPct val="150000"/>
              </a:lnSpc>
              <a:buNone/>
            </a:pPr>
            <a:r>
              <a:rPr lang="en-IN" sz="2400" b="0" i="0" dirty="0">
                <a:solidFill>
                  <a:srgbClr val="000000"/>
                </a:solidFill>
                <a:effectLst/>
                <a:latin typeface="Avenir Next" panose="020B0503020202020204" pitchFamily="34" charset="0"/>
              </a:rPr>
              <a:t>CBDC could also pose certain risks that may have a bearing on important public policy issues, such as risk to </a:t>
            </a:r>
          </a:p>
          <a:p>
            <a:pPr algn="just">
              <a:lnSpc>
                <a:spcPct val="150000"/>
              </a:lnSpc>
            </a:pPr>
            <a:r>
              <a:rPr lang="en-IN" sz="2400" b="0" i="1" dirty="0">
                <a:solidFill>
                  <a:srgbClr val="C00000"/>
                </a:solidFill>
                <a:effectLst/>
                <a:latin typeface="Avenir Book" panose="02000503020000020003" pitchFamily="2" charset="0"/>
              </a:rPr>
              <a:t>financial stability, </a:t>
            </a:r>
          </a:p>
          <a:p>
            <a:pPr algn="just">
              <a:lnSpc>
                <a:spcPct val="150000"/>
              </a:lnSpc>
            </a:pPr>
            <a:r>
              <a:rPr lang="en-IN" sz="2400" b="0" i="1" dirty="0">
                <a:solidFill>
                  <a:srgbClr val="C00000"/>
                </a:solidFill>
                <a:effectLst/>
                <a:latin typeface="Avenir Book" panose="02000503020000020003" pitchFamily="2" charset="0"/>
              </a:rPr>
              <a:t>monetary policy, </a:t>
            </a:r>
          </a:p>
          <a:p>
            <a:pPr algn="just">
              <a:lnSpc>
                <a:spcPct val="150000"/>
              </a:lnSpc>
            </a:pPr>
            <a:r>
              <a:rPr lang="en-IN" sz="2400" b="0" i="1" dirty="0">
                <a:solidFill>
                  <a:srgbClr val="C00000"/>
                </a:solidFill>
                <a:effectLst/>
                <a:latin typeface="Avenir Book" panose="02000503020000020003" pitchFamily="2" charset="0"/>
              </a:rPr>
              <a:t>financial market structure and the </a:t>
            </a:r>
          </a:p>
          <a:p>
            <a:pPr algn="just">
              <a:lnSpc>
                <a:spcPct val="150000"/>
              </a:lnSpc>
            </a:pPr>
            <a:r>
              <a:rPr lang="en-IN" sz="2400" b="0" i="1" dirty="0">
                <a:solidFill>
                  <a:srgbClr val="C00000"/>
                </a:solidFill>
                <a:effectLst/>
                <a:latin typeface="Avenir Book" panose="02000503020000020003" pitchFamily="2" charset="0"/>
              </a:rPr>
              <a:t>cost and availability of credit. </a:t>
            </a:r>
          </a:p>
          <a:p>
            <a:pPr marL="0" indent="0" algn="just">
              <a:lnSpc>
                <a:spcPct val="150000"/>
              </a:lnSpc>
              <a:buNone/>
            </a:pPr>
            <a:r>
              <a:rPr lang="en-IN" sz="2400" b="0" i="0" dirty="0">
                <a:solidFill>
                  <a:srgbClr val="000000"/>
                </a:solidFill>
                <a:effectLst/>
                <a:latin typeface="Avenir Next" panose="020B0503020202020204" pitchFamily="34" charset="0"/>
              </a:rPr>
              <a:t>They need to be carefully evaluated against the potential benefits.</a:t>
            </a:r>
          </a:p>
          <a:p>
            <a:pPr algn="just">
              <a:lnSpc>
                <a:spcPct val="150000"/>
              </a:lnSpc>
            </a:pPr>
            <a:endParaRPr lang="en-IN" sz="2400" b="0" i="0" dirty="0">
              <a:solidFill>
                <a:srgbClr val="000000"/>
              </a:solidFill>
              <a:effectLst/>
              <a:latin typeface="Avenir Next" panose="020B0503020202020204" pitchFamily="34" charset="0"/>
            </a:endParaRPr>
          </a:p>
          <a:p>
            <a:pPr algn="just">
              <a:lnSpc>
                <a:spcPct val="150000"/>
              </a:lnSpc>
            </a:pPr>
            <a:endParaRPr lang="en-US" sz="2400" dirty="0">
              <a:latin typeface="Avenir Next" panose="020B0503020202020204" pitchFamily="34" charset="0"/>
            </a:endParaRPr>
          </a:p>
        </p:txBody>
      </p:sp>
      <p:pic>
        <p:nvPicPr>
          <p:cNvPr id="1026" name="Picture 2" descr="Digital rupee - Wikipedia">
            <a:extLst>
              <a:ext uri="{FF2B5EF4-FFF2-40B4-BE49-F238E27FC236}">
                <a16:creationId xmlns:a16="http://schemas.microsoft.com/office/drawing/2014/main" id="{82D8769E-C571-C978-B7DA-F3F1269CD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1225" y="0"/>
            <a:ext cx="2390775" cy="159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8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D9F1-BE7F-558F-8697-94C818B055DD}"/>
              </a:ext>
            </a:extLst>
          </p:cNvPr>
          <p:cNvSpPr>
            <a:spLocks noGrp="1"/>
          </p:cNvSpPr>
          <p:nvPr>
            <p:ph type="title"/>
          </p:nvPr>
        </p:nvSpPr>
        <p:spPr>
          <a:xfrm>
            <a:off x="838200" y="365126"/>
            <a:ext cx="10515600" cy="977900"/>
          </a:xfrm>
        </p:spPr>
        <p:txBody>
          <a:bodyPr>
            <a:normAutofit/>
          </a:bodyPr>
          <a:lstStyle/>
          <a:p>
            <a:r>
              <a:rPr lang="en-US" sz="3600" b="1" dirty="0">
                <a:solidFill>
                  <a:srgbClr val="0432FF"/>
                </a:solidFill>
                <a:latin typeface="Optima" panose="02000503060000020004" pitchFamily="2" charset="0"/>
              </a:rPr>
              <a:t>NPCI</a:t>
            </a:r>
          </a:p>
        </p:txBody>
      </p:sp>
      <p:sp>
        <p:nvSpPr>
          <p:cNvPr id="3" name="Content Placeholder 2">
            <a:extLst>
              <a:ext uri="{FF2B5EF4-FFF2-40B4-BE49-F238E27FC236}">
                <a16:creationId xmlns:a16="http://schemas.microsoft.com/office/drawing/2014/main" id="{EF8CBB3E-5932-D054-3266-E9E91B16D6BA}"/>
              </a:ext>
            </a:extLst>
          </p:cNvPr>
          <p:cNvSpPr>
            <a:spLocks noGrp="1"/>
          </p:cNvSpPr>
          <p:nvPr>
            <p:ph idx="1"/>
          </p:nvPr>
        </p:nvSpPr>
        <p:spPr>
          <a:xfrm>
            <a:off x="838200" y="1343026"/>
            <a:ext cx="10515600" cy="4698997"/>
          </a:xfrm>
        </p:spPr>
        <p:txBody>
          <a:bodyPr vert="horz" lIns="91440" tIns="45720" rIns="91440" bIns="45720" rtlCol="0">
            <a:normAutofit/>
          </a:bodyPr>
          <a:lstStyle/>
          <a:p>
            <a:pPr algn="just">
              <a:lnSpc>
                <a:spcPct val="150000"/>
              </a:lnSpc>
            </a:pPr>
            <a:r>
              <a:rPr lang="en-IN" sz="2000" dirty="0">
                <a:solidFill>
                  <a:srgbClr val="C00000"/>
                </a:solidFill>
                <a:latin typeface="Montserrat" pitchFamily="2" charset="77"/>
              </a:rPr>
              <a:t>Bhutan</a:t>
            </a:r>
            <a:r>
              <a:rPr lang="en-IN" sz="2000" dirty="0">
                <a:solidFill>
                  <a:srgbClr val="0052CC"/>
                </a:solidFill>
                <a:latin typeface="Montserrat" pitchFamily="2" charset="77"/>
              </a:rPr>
              <a:t> was the first country to allow UPI transactions through BHIM App. </a:t>
            </a:r>
            <a:r>
              <a:rPr lang="en-IN" sz="2000" dirty="0">
                <a:solidFill>
                  <a:srgbClr val="C00000"/>
                </a:solidFill>
                <a:latin typeface="Montserrat" pitchFamily="2" charset="77"/>
              </a:rPr>
              <a:t>Nepal</a:t>
            </a:r>
            <a:r>
              <a:rPr lang="en-IN" sz="2000" dirty="0">
                <a:solidFill>
                  <a:srgbClr val="0052CC"/>
                </a:solidFill>
                <a:latin typeface="Montserrat" pitchFamily="2" charset="77"/>
              </a:rPr>
              <a:t> adopted UPI for digital transactions in March 2022</a:t>
            </a:r>
          </a:p>
          <a:p>
            <a:pPr algn="just">
              <a:lnSpc>
                <a:spcPct val="150000"/>
              </a:lnSpc>
            </a:pPr>
            <a:r>
              <a:rPr lang="en-IN" sz="2000" dirty="0">
                <a:solidFill>
                  <a:srgbClr val="0052CC"/>
                </a:solidFill>
                <a:latin typeface="Montserrat" pitchFamily="2" charset="77"/>
              </a:rPr>
              <a:t>India's UPI system, on the other hand, is far ahead of its global peers. It's processing 2.7 times more instant payment transactions than </a:t>
            </a:r>
            <a:r>
              <a:rPr lang="en-IN" sz="2000" dirty="0">
                <a:solidFill>
                  <a:srgbClr val="C00000"/>
                </a:solidFill>
                <a:latin typeface="Montserrat" pitchFamily="2" charset="77"/>
              </a:rPr>
              <a:t>China</a:t>
            </a:r>
            <a:r>
              <a:rPr lang="en-IN" sz="2000" dirty="0">
                <a:solidFill>
                  <a:srgbClr val="0052CC"/>
                </a:solidFill>
                <a:latin typeface="Montserrat" pitchFamily="2" charset="77"/>
              </a:rPr>
              <a:t> (18 billion in 2021) and 6.5 times more than the combined transaction figure of the </a:t>
            </a:r>
            <a:r>
              <a:rPr lang="en-IN" sz="2000" dirty="0">
                <a:solidFill>
                  <a:srgbClr val="C00000"/>
                </a:solidFill>
                <a:latin typeface="Montserrat" pitchFamily="2" charset="77"/>
              </a:rPr>
              <a:t>US, Canada, the UK, France, </a:t>
            </a:r>
            <a:r>
              <a:rPr lang="en-IN" sz="2000" dirty="0">
                <a:solidFill>
                  <a:srgbClr val="0432FF"/>
                </a:solidFill>
                <a:latin typeface="Montserrat" pitchFamily="2" charset="77"/>
              </a:rPr>
              <a:t>and</a:t>
            </a:r>
            <a:r>
              <a:rPr lang="en-IN" sz="2000" dirty="0">
                <a:solidFill>
                  <a:srgbClr val="C00000"/>
                </a:solidFill>
                <a:latin typeface="Montserrat" pitchFamily="2" charset="77"/>
              </a:rPr>
              <a:t> Germany</a:t>
            </a:r>
            <a:r>
              <a:rPr lang="en-IN" sz="2000" dirty="0">
                <a:solidFill>
                  <a:srgbClr val="0052CC"/>
                </a:solidFill>
                <a:latin typeface="Montserrat" pitchFamily="2" charset="77"/>
              </a:rPr>
              <a:t> (7.5 billion)</a:t>
            </a:r>
          </a:p>
          <a:p>
            <a:pPr algn="just">
              <a:lnSpc>
                <a:spcPct val="150000"/>
              </a:lnSpc>
            </a:pPr>
            <a:endParaRPr lang="en-IN" sz="2000" dirty="0">
              <a:solidFill>
                <a:srgbClr val="0052CC"/>
              </a:solidFill>
              <a:latin typeface="Montserrat" pitchFamily="2" charset="77"/>
            </a:endParaRPr>
          </a:p>
          <a:p>
            <a:pPr algn="just">
              <a:lnSpc>
                <a:spcPct val="150000"/>
              </a:lnSpc>
            </a:pPr>
            <a:endParaRPr lang="en-IN" sz="2000" dirty="0">
              <a:solidFill>
                <a:srgbClr val="0052CC"/>
              </a:solidFill>
              <a:latin typeface="Montserrat" pitchFamily="2" charset="77"/>
            </a:endParaRPr>
          </a:p>
          <a:p>
            <a:pPr algn="just">
              <a:lnSpc>
                <a:spcPct val="150000"/>
              </a:lnSpc>
            </a:pPr>
            <a:endParaRPr lang="en-US" sz="2000" dirty="0">
              <a:solidFill>
                <a:srgbClr val="0052CC"/>
              </a:solidFill>
              <a:latin typeface="Montserrat" pitchFamily="2" charset="77"/>
            </a:endParaRPr>
          </a:p>
        </p:txBody>
      </p:sp>
      <p:pic>
        <p:nvPicPr>
          <p:cNvPr id="4098" name="Picture 2">
            <a:extLst>
              <a:ext uri="{FF2B5EF4-FFF2-40B4-BE49-F238E27FC236}">
                <a16:creationId xmlns:a16="http://schemas.microsoft.com/office/drawing/2014/main" id="{38E37049-8B4B-C1E9-26A6-DBCA16DB5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4672993"/>
            <a:ext cx="4776787" cy="218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6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D9F1-BE7F-558F-8697-94C818B055DD}"/>
              </a:ext>
            </a:extLst>
          </p:cNvPr>
          <p:cNvSpPr>
            <a:spLocks noGrp="1"/>
          </p:cNvSpPr>
          <p:nvPr>
            <p:ph type="title"/>
          </p:nvPr>
        </p:nvSpPr>
        <p:spPr>
          <a:xfrm>
            <a:off x="0" y="365126"/>
            <a:ext cx="4536558" cy="977900"/>
          </a:xfrm>
        </p:spPr>
        <p:txBody>
          <a:bodyPr>
            <a:normAutofit/>
          </a:bodyPr>
          <a:lstStyle/>
          <a:p>
            <a:r>
              <a:rPr lang="en-US" sz="3600" b="1" dirty="0">
                <a:solidFill>
                  <a:srgbClr val="0432FF"/>
                </a:solidFill>
                <a:latin typeface="Optima" panose="02000503060000020004" pitchFamily="2" charset="0"/>
              </a:rPr>
              <a:t>Data Sharing</a:t>
            </a:r>
          </a:p>
        </p:txBody>
      </p:sp>
      <p:sp>
        <p:nvSpPr>
          <p:cNvPr id="3" name="Content Placeholder 2">
            <a:extLst>
              <a:ext uri="{FF2B5EF4-FFF2-40B4-BE49-F238E27FC236}">
                <a16:creationId xmlns:a16="http://schemas.microsoft.com/office/drawing/2014/main" id="{EF8CBB3E-5932-D054-3266-E9E91B16D6BA}"/>
              </a:ext>
            </a:extLst>
          </p:cNvPr>
          <p:cNvSpPr>
            <a:spLocks noGrp="1"/>
          </p:cNvSpPr>
          <p:nvPr>
            <p:ph idx="1"/>
          </p:nvPr>
        </p:nvSpPr>
        <p:spPr>
          <a:xfrm>
            <a:off x="0" y="1343026"/>
            <a:ext cx="4414838" cy="5514974"/>
          </a:xfrm>
        </p:spPr>
        <p:txBody>
          <a:bodyPr vert="horz" lIns="91440" tIns="45720" rIns="91440" bIns="45720" rtlCol="0">
            <a:normAutofit lnSpcReduction="10000"/>
          </a:bodyPr>
          <a:lstStyle/>
          <a:p>
            <a:pPr algn="just">
              <a:lnSpc>
                <a:spcPct val="150000"/>
              </a:lnSpc>
            </a:pPr>
            <a:r>
              <a:rPr lang="en-IN" sz="2000" dirty="0">
                <a:latin typeface="Montserrat" pitchFamily="2" charset="77"/>
              </a:rPr>
              <a:t>The Union Government of India approved the National Data Sharing and Accessibility Policy (NDSAP) on 9 February 2012. </a:t>
            </a:r>
          </a:p>
          <a:p>
            <a:pPr algn="just">
              <a:lnSpc>
                <a:spcPct val="150000"/>
              </a:lnSpc>
            </a:pPr>
            <a:r>
              <a:rPr lang="en-IN" sz="2000" dirty="0">
                <a:latin typeface="Montserrat" pitchFamily="2" charset="77"/>
              </a:rPr>
              <a:t>The objective of the policy is to facilitate access to Government of India owned shareable data and information in both human readable and machine readable forms.</a:t>
            </a:r>
            <a:endParaRPr lang="en-US" sz="2000" dirty="0">
              <a:latin typeface="Montserrat" pitchFamily="2" charset="77"/>
            </a:endParaRPr>
          </a:p>
        </p:txBody>
      </p:sp>
      <p:pic>
        <p:nvPicPr>
          <p:cNvPr id="4100" name="Picture 4" descr="Explained: UPI moment for lending? Account Aggregator ecosystem to go live  today">
            <a:extLst>
              <a:ext uri="{FF2B5EF4-FFF2-40B4-BE49-F238E27FC236}">
                <a16:creationId xmlns:a16="http://schemas.microsoft.com/office/drawing/2014/main" id="{3060F625-14F6-2F14-9C68-537B85FFE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417"/>
          <a:stretch/>
        </p:blipFill>
        <p:spPr bwMode="auto">
          <a:xfrm>
            <a:off x="4536558" y="0"/>
            <a:ext cx="76554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50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D9F1-BE7F-558F-8697-94C818B055DD}"/>
              </a:ext>
            </a:extLst>
          </p:cNvPr>
          <p:cNvSpPr>
            <a:spLocks noGrp="1"/>
          </p:cNvSpPr>
          <p:nvPr>
            <p:ph type="title"/>
          </p:nvPr>
        </p:nvSpPr>
        <p:spPr>
          <a:xfrm>
            <a:off x="785812" y="365126"/>
            <a:ext cx="4536558" cy="977900"/>
          </a:xfrm>
        </p:spPr>
        <p:txBody>
          <a:bodyPr>
            <a:normAutofit/>
          </a:bodyPr>
          <a:lstStyle/>
          <a:p>
            <a:r>
              <a:rPr lang="en-US" sz="3600" b="1" dirty="0">
                <a:solidFill>
                  <a:srgbClr val="0432FF"/>
                </a:solidFill>
                <a:latin typeface="Optima" panose="02000503060000020004" pitchFamily="2" charset="0"/>
              </a:rPr>
              <a:t>Data Sharing</a:t>
            </a:r>
          </a:p>
        </p:txBody>
      </p:sp>
      <p:sp>
        <p:nvSpPr>
          <p:cNvPr id="3" name="Content Placeholder 2">
            <a:extLst>
              <a:ext uri="{FF2B5EF4-FFF2-40B4-BE49-F238E27FC236}">
                <a16:creationId xmlns:a16="http://schemas.microsoft.com/office/drawing/2014/main" id="{EF8CBB3E-5932-D054-3266-E9E91B16D6BA}"/>
              </a:ext>
            </a:extLst>
          </p:cNvPr>
          <p:cNvSpPr>
            <a:spLocks noGrp="1"/>
          </p:cNvSpPr>
          <p:nvPr>
            <p:ph idx="1"/>
          </p:nvPr>
        </p:nvSpPr>
        <p:spPr>
          <a:xfrm>
            <a:off x="785813" y="1343026"/>
            <a:ext cx="10620376" cy="4786312"/>
          </a:xfrm>
        </p:spPr>
        <p:txBody>
          <a:bodyPr vert="horz" lIns="91440" tIns="45720" rIns="91440" bIns="45720" rtlCol="0">
            <a:normAutofit/>
          </a:bodyPr>
          <a:lstStyle/>
          <a:p>
            <a:pPr algn="just">
              <a:lnSpc>
                <a:spcPct val="150000"/>
              </a:lnSpc>
            </a:pPr>
            <a:r>
              <a:rPr lang="hi-IN" sz="2400" dirty="0">
                <a:latin typeface="Montserrat" pitchFamily="2" charset="77"/>
              </a:rPr>
              <a:t>सहमति</a:t>
            </a:r>
            <a:endParaRPr lang="en-US" sz="2400" dirty="0">
              <a:latin typeface="Montserrat" pitchFamily="2" charset="77"/>
            </a:endParaRPr>
          </a:p>
          <a:p>
            <a:pPr algn="just">
              <a:lnSpc>
                <a:spcPct val="150000"/>
              </a:lnSpc>
            </a:pPr>
            <a:r>
              <a:rPr lang="en-IN" sz="2400" dirty="0">
                <a:latin typeface="Montserrat" pitchFamily="2" charset="77"/>
              </a:rPr>
              <a:t>Agreement</a:t>
            </a:r>
            <a:endParaRPr lang="en-US" sz="2400" dirty="0">
              <a:latin typeface="Montserrat" pitchFamily="2" charset="77"/>
            </a:endParaRPr>
          </a:p>
          <a:p>
            <a:pPr algn="just">
              <a:lnSpc>
                <a:spcPct val="150000"/>
              </a:lnSpc>
            </a:pPr>
            <a:r>
              <a:rPr lang="en-IN" sz="2400" dirty="0">
                <a:latin typeface="Montserrat" pitchFamily="2" charset="77"/>
                <a:hlinkClick r:id="rId2"/>
              </a:rPr>
              <a:t>https://Sahamati.org.in</a:t>
            </a:r>
            <a:r>
              <a:rPr lang="en-IN" sz="2400" dirty="0">
                <a:latin typeface="Montserrat" pitchFamily="2" charset="77"/>
              </a:rPr>
              <a:t> </a:t>
            </a:r>
          </a:p>
          <a:p>
            <a:pPr algn="just">
              <a:lnSpc>
                <a:spcPct val="150000"/>
              </a:lnSpc>
            </a:pPr>
            <a:r>
              <a:rPr lang="en-US" sz="2400" dirty="0">
                <a:latin typeface="Montserrat" pitchFamily="2" charset="77"/>
                <a:hlinkClick r:id="rId3"/>
              </a:rPr>
              <a:t>https://dst.gov.in/sites/default/files/gazetteNotificationNDSAP.pdf</a:t>
            </a:r>
            <a:r>
              <a:rPr lang="en-IN" sz="2400" dirty="0">
                <a:latin typeface="Montserrat" pitchFamily="2" charset="77"/>
              </a:rPr>
              <a:t> </a:t>
            </a:r>
            <a:endParaRPr lang="en-US" sz="2400" dirty="0">
              <a:latin typeface="Montserrat" pitchFamily="2" charset="77"/>
            </a:endParaRPr>
          </a:p>
        </p:txBody>
      </p:sp>
    </p:spTree>
    <p:extLst>
      <p:ext uri="{BB962C8B-B14F-4D97-AF65-F5344CB8AC3E}">
        <p14:creationId xmlns:p14="http://schemas.microsoft.com/office/powerpoint/2010/main" val="2625222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TotalTime>
  <Words>865</Words>
  <Application>Microsoft Macintosh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Avenir Book</vt:lpstr>
      <vt:lpstr>Avenir Light</vt:lpstr>
      <vt:lpstr>Avenir Next</vt:lpstr>
      <vt:lpstr>Calibri</vt:lpstr>
      <vt:lpstr>Calibri Light</vt:lpstr>
      <vt:lpstr>CordiaUPC</vt:lpstr>
      <vt:lpstr>Gujarati MT</vt:lpstr>
      <vt:lpstr>Gurmukhi MT</vt:lpstr>
      <vt:lpstr>Montserrat</vt:lpstr>
      <vt:lpstr>Optima</vt:lpstr>
      <vt:lpstr>Office Theme</vt:lpstr>
      <vt:lpstr>Embracing Digital Culture</vt:lpstr>
      <vt:lpstr>PowerPoint Presentation</vt:lpstr>
      <vt:lpstr>Introduction of ECL Framework for Provisioning by Banks</vt:lpstr>
      <vt:lpstr>News</vt:lpstr>
      <vt:lpstr>Central Bank Digital Currency</vt:lpstr>
      <vt:lpstr>Central Bank Digital Currency</vt:lpstr>
      <vt:lpstr>NPCI</vt:lpstr>
      <vt:lpstr>Data Sharing</vt:lpstr>
      <vt:lpstr>Data Sharing</vt:lpstr>
      <vt:lpstr>PowerPoint Presentation</vt:lpstr>
      <vt:lpstr>PowerPoint Presentation</vt:lpstr>
      <vt:lpstr>RBI &amp; Cryptocurrencies</vt:lpstr>
      <vt:lpstr>RBI &amp; Cryptocurrencies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Mindset</dc:title>
  <dc:subject/>
  <dc:creator>gurubaysoft@gmail.com</dc:creator>
  <cp:keywords/>
  <dc:description/>
  <cp:lastModifiedBy>gurubaysoft@gmail.com</cp:lastModifiedBy>
  <cp:revision>4</cp:revision>
  <dcterms:created xsi:type="dcterms:W3CDTF">2023-07-07T12:54:08Z</dcterms:created>
  <dcterms:modified xsi:type="dcterms:W3CDTF">2023-07-08T04:52:30Z</dcterms:modified>
  <cp:category/>
</cp:coreProperties>
</file>